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slides/slide286.xml" ContentType="application/vnd.openxmlformats-officedocument.presentationml.slide+xml"/>
  <Override PartName="/ppt/slides/slide287.xml" ContentType="application/vnd.openxmlformats-officedocument.presentationml.slide+xml"/>
  <Override PartName="/ppt/slides/slide288.xml" ContentType="application/vnd.openxmlformats-officedocument.presentationml.slide+xml"/>
  <Override PartName="/ppt/slides/slide289.xml" ContentType="application/vnd.openxmlformats-officedocument.presentationml.slide+xml"/>
  <Override PartName="/ppt/slides/slide29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83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1" r:id="rId127"/>
    <p:sldId id="382" r:id="rId128"/>
    <p:sldId id="383" r:id="rId129"/>
    <p:sldId id="384" r:id="rId130"/>
    <p:sldId id="385" r:id="rId131"/>
    <p:sldId id="386" r:id="rId132"/>
    <p:sldId id="387" r:id="rId133"/>
    <p:sldId id="388" r:id="rId134"/>
    <p:sldId id="389" r:id="rId135"/>
    <p:sldId id="390" r:id="rId136"/>
    <p:sldId id="391" r:id="rId137"/>
    <p:sldId id="392" r:id="rId138"/>
    <p:sldId id="393" r:id="rId139"/>
    <p:sldId id="394" r:id="rId140"/>
    <p:sldId id="395" r:id="rId141"/>
    <p:sldId id="396" r:id="rId142"/>
    <p:sldId id="397" r:id="rId143"/>
    <p:sldId id="398" r:id="rId144"/>
    <p:sldId id="399" r:id="rId145"/>
    <p:sldId id="400" r:id="rId146"/>
    <p:sldId id="401" r:id="rId147"/>
    <p:sldId id="402" r:id="rId148"/>
    <p:sldId id="403" r:id="rId149"/>
    <p:sldId id="404" r:id="rId150"/>
    <p:sldId id="405" r:id="rId151"/>
    <p:sldId id="406" r:id="rId152"/>
    <p:sldId id="407" r:id="rId153"/>
    <p:sldId id="408" r:id="rId154"/>
    <p:sldId id="409" r:id="rId155"/>
    <p:sldId id="410" r:id="rId156"/>
    <p:sldId id="411" r:id="rId157"/>
    <p:sldId id="412" r:id="rId158"/>
    <p:sldId id="413" r:id="rId159"/>
    <p:sldId id="414" r:id="rId160"/>
    <p:sldId id="415" r:id="rId161"/>
    <p:sldId id="416" r:id="rId162"/>
    <p:sldId id="417" r:id="rId163"/>
    <p:sldId id="418" r:id="rId164"/>
    <p:sldId id="419" r:id="rId165"/>
    <p:sldId id="420" r:id="rId166"/>
    <p:sldId id="421" r:id="rId167"/>
    <p:sldId id="422" r:id="rId168"/>
    <p:sldId id="423" r:id="rId169"/>
    <p:sldId id="424" r:id="rId170"/>
    <p:sldId id="425" r:id="rId171"/>
    <p:sldId id="426" r:id="rId172"/>
    <p:sldId id="427" r:id="rId173"/>
    <p:sldId id="428" r:id="rId174"/>
    <p:sldId id="429" r:id="rId175"/>
    <p:sldId id="430" r:id="rId176"/>
    <p:sldId id="431" r:id="rId177"/>
    <p:sldId id="432" r:id="rId178"/>
    <p:sldId id="433" r:id="rId179"/>
    <p:sldId id="434" r:id="rId180"/>
    <p:sldId id="435" r:id="rId181"/>
    <p:sldId id="436" r:id="rId182"/>
    <p:sldId id="437" r:id="rId183"/>
    <p:sldId id="438" r:id="rId184"/>
    <p:sldId id="439" r:id="rId185"/>
    <p:sldId id="440" r:id="rId186"/>
    <p:sldId id="441" r:id="rId187"/>
    <p:sldId id="442" r:id="rId188"/>
    <p:sldId id="443" r:id="rId189"/>
    <p:sldId id="444" r:id="rId190"/>
    <p:sldId id="445" r:id="rId191"/>
    <p:sldId id="446" r:id="rId192"/>
    <p:sldId id="447" r:id="rId193"/>
    <p:sldId id="448" r:id="rId194"/>
    <p:sldId id="449" r:id="rId195"/>
    <p:sldId id="450" r:id="rId196"/>
    <p:sldId id="451" r:id="rId197"/>
    <p:sldId id="452" r:id="rId198"/>
    <p:sldId id="453" r:id="rId199"/>
    <p:sldId id="454" r:id="rId200"/>
    <p:sldId id="455" r:id="rId201"/>
    <p:sldId id="456" r:id="rId202"/>
    <p:sldId id="457" r:id="rId203"/>
    <p:sldId id="458" r:id="rId204"/>
    <p:sldId id="459" r:id="rId205"/>
    <p:sldId id="460" r:id="rId206"/>
    <p:sldId id="461" r:id="rId207"/>
    <p:sldId id="462" r:id="rId208"/>
    <p:sldId id="463" r:id="rId209"/>
    <p:sldId id="464" r:id="rId210"/>
    <p:sldId id="465" r:id="rId211"/>
    <p:sldId id="466" r:id="rId212"/>
    <p:sldId id="467" r:id="rId213"/>
    <p:sldId id="468" r:id="rId214"/>
    <p:sldId id="469" r:id="rId215"/>
    <p:sldId id="470" r:id="rId216"/>
    <p:sldId id="471" r:id="rId217"/>
    <p:sldId id="472" r:id="rId218"/>
    <p:sldId id="473" r:id="rId219"/>
    <p:sldId id="474" r:id="rId220"/>
    <p:sldId id="475" r:id="rId221"/>
    <p:sldId id="476" r:id="rId222"/>
    <p:sldId id="477" r:id="rId223"/>
    <p:sldId id="478" r:id="rId224"/>
    <p:sldId id="479" r:id="rId225"/>
    <p:sldId id="480" r:id="rId226"/>
    <p:sldId id="481" r:id="rId227"/>
    <p:sldId id="482" r:id="rId228"/>
    <p:sldId id="483" r:id="rId229"/>
    <p:sldId id="484" r:id="rId230"/>
    <p:sldId id="485" r:id="rId231"/>
    <p:sldId id="486" r:id="rId232"/>
    <p:sldId id="487" r:id="rId233"/>
    <p:sldId id="488" r:id="rId234"/>
    <p:sldId id="489" r:id="rId235"/>
    <p:sldId id="490" r:id="rId236"/>
    <p:sldId id="491" r:id="rId237"/>
    <p:sldId id="492" r:id="rId238"/>
    <p:sldId id="493" r:id="rId239"/>
    <p:sldId id="494" r:id="rId240"/>
    <p:sldId id="495" r:id="rId241"/>
    <p:sldId id="496" r:id="rId242"/>
    <p:sldId id="497" r:id="rId243"/>
    <p:sldId id="498" r:id="rId244"/>
    <p:sldId id="499" r:id="rId245"/>
    <p:sldId id="500" r:id="rId246"/>
    <p:sldId id="501" r:id="rId247"/>
    <p:sldId id="502" r:id="rId248"/>
    <p:sldId id="503" r:id="rId249"/>
    <p:sldId id="504" r:id="rId250"/>
    <p:sldId id="505" r:id="rId251"/>
    <p:sldId id="506" r:id="rId252"/>
    <p:sldId id="507" r:id="rId253"/>
    <p:sldId id="508" r:id="rId254"/>
    <p:sldId id="509" r:id="rId255"/>
    <p:sldId id="510" r:id="rId256"/>
    <p:sldId id="511" r:id="rId257"/>
    <p:sldId id="512" r:id="rId258"/>
    <p:sldId id="513" r:id="rId259"/>
    <p:sldId id="514" r:id="rId260"/>
    <p:sldId id="515" r:id="rId261"/>
    <p:sldId id="516" r:id="rId262"/>
    <p:sldId id="517" r:id="rId263"/>
    <p:sldId id="518" r:id="rId264"/>
    <p:sldId id="519" r:id="rId265"/>
    <p:sldId id="520" r:id="rId266"/>
    <p:sldId id="521" r:id="rId267"/>
    <p:sldId id="522" r:id="rId268"/>
    <p:sldId id="523" r:id="rId269"/>
    <p:sldId id="524" r:id="rId270"/>
    <p:sldId id="525" r:id="rId271"/>
    <p:sldId id="526" r:id="rId272"/>
    <p:sldId id="527" r:id="rId273"/>
    <p:sldId id="528" r:id="rId274"/>
    <p:sldId id="529" r:id="rId275"/>
    <p:sldId id="530" r:id="rId276"/>
    <p:sldId id="531" r:id="rId277"/>
    <p:sldId id="532" r:id="rId278"/>
    <p:sldId id="533" r:id="rId279"/>
    <p:sldId id="534" r:id="rId280"/>
    <p:sldId id="535" r:id="rId281"/>
    <p:sldId id="536" r:id="rId282"/>
    <p:sldId id="537" r:id="rId283"/>
    <p:sldId id="538" r:id="rId284"/>
    <p:sldId id="539" r:id="rId285"/>
    <p:sldId id="540" r:id="rId286"/>
    <p:sldId id="541" r:id="rId287"/>
    <p:sldId id="542" r:id="rId288"/>
    <p:sldId id="543" r:id="rId289"/>
    <p:sldId id="544" r:id="rId290"/>
    <p:sldId id="545" r:id="rId291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10" d="100"/>
          <a:sy n="110" d="100"/>
        </p:scale>
        <p:origin x="-1620" y="-7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63" Type="http://schemas.openxmlformats.org/officeDocument/2006/relationships/slide" Target="slides/slide62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226" Type="http://schemas.openxmlformats.org/officeDocument/2006/relationships/slide" Target="slides/slide225.xml"/><Relationship Id="rId268" Type="http://schemas.openxmlformats.org/officeDocument/2006/relationships/slide" Target="slides/slide267.xml"/><Relationship Id="rId32" Type="http://schemas.openxmlformats.org/officeDocument/2006/relationships/slide" Target="slides/slide31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181" Type="http://schemas.openxmlformats.org/officeDocument/2006/relationships/slide" Target="slides/slide180.xml"/><Relationship Id="rId237" Type="http://schemas.openxmlformats.org/officeDocument/2006/relationships/slide" Target="slides/slide236.xml"/><Relationship Id="rId279" Type="http://schemas.openxmlformats.org/officeDocument/2006/relationships/slide" Target="slides/slide278.xml"/><Relationship Id="rId43" Type="http://schemas.openxmlformats.org/officeDocument/2006/relationships/slide" Target="slides/slide42.xml"/><Relationship Id="rId139" Type="http://schemas.openxmlformats.org/officeDocument/2006/relationships/slide" Target="slides/slide138.xml"/><Relationship Id="rId290" Type="http://schemas.openxmlformats.org/officeDocument/2006/relationships/slide" Target="slides/slide28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48" Type="http://schemas.openxmlformats.org/officeDocument/2006/relationships/slide" Target="slides/slide247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280" Type="http://schemas.openxmlformats.org/officeDocument/2006/relationships/slide" Target="slides/slide279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8" Type="http://schemas.openxmlformats.org/officeDocument/2006/relationships/slide" Target="slides/slide237.xml"/><Relationship Id="rId259" Type="http://schemas.openxmlformats.org/officeDocument/2006/relationships/slide" Target="slides/slide258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270" Type="http://schemas.openxmlformats.org/officeDocument/2006/relationships/slide" Target="slides/slide269.xml"/><Relationship Id="rId291" Type="http://schemas.openxmlformats.org/officeDocument/2006/relationships/slide" Target="slides/slide290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slide" Target="slides/slide227.xml"/><Relationship Id="rId249" Type="http://schemas.openxmlformats.org/officeDocument/2006/relationships/slide" Target="slides/slide248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260" Type="http://schemas.openxmlformats.org/officeDocument/2006/relationships/slide" Target="slides/slide259.xml"/><Relationship Id="rId281" Type="http://schemas.openxmlformats.org/officeDocument/2006/relationships/slide" Target="slides/slide280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39" Type="http://schemas.openxmlformats.org/officeDocument/2006/relationships/slide" Target="slides/slide238.xml"/><Relationship Id="rId250" Type="http://schemas.openxmlformats.org/officeDocument/2006/relationships/slide" Target="slides/slide249.xml"/><Relationship Id="rId271" Type="http://schemas.openxmlformats.org/officeDocument/2006/relationships/slide" Target="slides/slide270.xml"/><Relationship Id="rId292" Type="http://schemas.openxmlformats.org/officeDocument/2006/relationships/presProps" Target="presProps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slide" Target="slides/slide228.xml"/><Relationship Id="rId240" Type="http://schemas.openxmlformats.org/officeDocument/2006/relationships/slide" Target="slides/slide239.xml"/><Relationship Id="rId261" Type="http://schemas.openxmlformats.org/officeDocument/2006/relationships/slide" Target="slides/slide260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282" Type="http://schemas.openxmlformats.org/officeDocument/2006/relationships/slide" Target="slides/slide281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slide" Target="slides/slide229.xml"/><Relationship Id="rId251" Type="http://schemas.openxmlformats.org/officeDocument/2006/relationships/slide" Target="slides/slide250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72" Type="http://schemas.openxmlformats.org/officeDocument/2006/relationships/slide" Target="slides/slide271.xml"/><Relationship Id="rId293" Type="http://schemas.openxmlformats.org/officeDocument/2006/relationships/viewProps" Target="viewProps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220" Type="http://schemas.openxmlformats.org/officeDocument/2006/relationships/slide" Target="slides/slide219.xml"/><Relationship Id="rId241" Type="http://schemas.openxmlformats.org/officeDocument/2006/relationships/slide" Target="slides/slide24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262" Type="http://schemas.openxmlformats.org/officeDocument/2006/relationships/slide" Target="slides/slide261.xml"/><Relationship Id="rId283" Type="http://schemas.openxmlformats.org/officeDocument/2006/relationships/slide" Target="slides/slide282.xml"/><Relationship Id="rId78" Type="http://schemas.openxmlformats.org/officeDocument/2006/relationships/slide" Target="slides/slide77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64" Type="http://schemas.openxmlformats.org/officeDocument/2006/relationships/slide" Target="slides/slide163.xml"/><Relationship Id="rId185" Type="http://schemas.openxmlformats.org/officeDocument/2006/relationships/slide" Target="slides/slide184.xml"/><Relationship Id="rId9" Type="http://schemas.openxmlformats.org/officeDocument/2006/relationships/slide" Target="slides/slide8.xml"/><Relationship Id="rId210" Type="http://schemas.openxmlformats.org/officeDocument/2006/relationships/slide" Target="slides/slide209.xml"/><Relationship Id="rId26" Type="http://schemas.openxmlformats.org/officeDocument/2006/relationships/slide" Target="slides/slide25.xml"/><Relationship Id="rId231" Type="http://schemas.openxmlformats.org/officeDocument/2006/relationships/slide" Target="slides/slide230.xml"/><Relationship Id="rId252" Type="http://schemas.openxmlformats.org/officeDocument/2006/relationships/slide" Target="slides/slide251.xml"/><Relationship Id="rId273" Type="http://schemas.openxmlformats.org/officeDocument/2006/relationships/slide" Target="slides/slide272.xml"/><Relationship Id="rId294" Type="http://schemas.openxmlformats.org/officeDocument/2006/relationships/theme" Target="theme/theme1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242" Type="http://schemas.openxmlformats.org/officeDocument/2006/relationships/slide" Target="slides/slide241.xml"/><Relationship Id="rId263" Type="http://schemas.openxmlformats.org/officeDocument/2006/relationships/slide" Target="slides/slide262.xml"/><Relationship Id="rId284" Type="http://schemas.openxmlformats.org/officeDocument/2006/relationships/slide" Target="slides/slide283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slide" Target="slides/slide231.xml"/><Relationship Id="rId253" Type="http://schemas.openxmlformats.org/officeDocument/2006/relationships/slide" Target="slides/slide252.xml"/><Relationship Id="rId274" Type="http://schemas.openxmlformats.org/officeDocument/2006/relationships/slide" Target="slides/slide273.xml"/><Relationship Id="rId295" Type="http://schemas.openxmlformats.org/officeDocument/2006/relationships/tableStyles" Target="tableStyles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243" Type="http://schemas.openxmlformats.org/officeDocument/2006/relationships/slide" Target="slides/slide242.xml"/><Relationship Id="rId264" Type="http://schemas.openxmlformats.org/officeDocument/2006/relationships/slide" Target="slides/slide263.xml"/><Relationship Id="rId285" Type="http://schemas.openxmlformats.org/officeDocument/2006/relationships/slide" Target="slides/slide284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openxmlformats.org/officeDocument/2006/relationships/slide" Target="slides/slide232.xml"/><Relationship Id="rId254" Type="http://schemas.openxmlformats.org/officeDocument/2006/relationships/slide" Target="slides/slide253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275" Type="http://schemas.openxmlformats.org/officeDocument/2006/relationships/slide" Target="slides/slide274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244" Type="http://schemas.openxmlformats.org/officeDocument/2006/relationships/slide" Target="slides/slide243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265" Type="http://schemas.openxmlformats.org/officeDocument/2006/relationships/slide" Target="slides/slide264.xml"/><Relationship Id="rId286" Type="http://schemas.openxmlformats.org/officeDocument/2006/relationships/slide" Target="slides/slide285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34" Type="http://schemas.openxmlformats.org/officeDocument/2006/relationships/slide" Target="slides/slide233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55" Type="http://schemas.openxmlformats.org/officeDocument/2006/relationships/slide" Target="slides/slide254.xml"/><Relationship Id="rId276" Type="http://schemas.openxmlformats.org/officeDocument/2006/relationships/slide" Target="slides/slide275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245" Type="http://schemas.openxmlformats.org/officeDocument/2006/relationships/slide" Target="slides/slide244.xml"/><Relationship Id="rId266" Type="http://schemas.openxmlformats.org/officeDocument/2006/relationships/slide" Target="slides/slide265.xml"/><Relationship Id="rId287" Type="http://schemas.openxmlformats.org/officeDocument/2006/relationships/slide" Target="slides/slide286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35" Type="http://schemas.openxmlformats.org/officeDocument/2006/relationships/slide" Target="slides/slide234.xml"/><Relationship Id="rId256" Type="http://schemas.openxmlformats.org/officeDocument/2006/relationships/slide" Target="slides/slide255.xml"/><Relationship Id="rId277" Type="http://schemas.openxmlformats.org/officeDocument/2006/relationships/slide" Target="slides/slide27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179" Type="http://schemas.openxmlformats.org/officeDocument/2006/relationships/slide" Target="slides/slide17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5" Type="http://schemas.openxmlformats.org/officeDocument/2006/relationships/slide" Target="slides/slide224.xml"/><Relationship Id="rId246" Type="http://schemas.openxmlformats.org/officeDocument/2006/relationships/slide" Target="slides/slide245.xml"/><Relationship Id="rId267" Type="http://schemas.openxmlformats.org/officeDocument/2006/relationships/slide" Target="slides/slide266.xml"/><Relationship Id="rId288" Type="http://schemas.openxmlformats.org/officeDocument/2006/relationships/slide" Target="slides/slide287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94" Type="http://schemas.openxmlformats.org/officeDocument/2006/relationships/slide" Target="slides/slide93.xml"/><Relationship Id="rId148" Type="http://schemas.openxmlformats.org/officeDocument/2006/relationships/slide" Target="slides/slide147.xml"/><Relationship Id="rId169" Type="http://schemas.openxmlformats.org/officeDocument/2006/relationships/slide" Target="slides/slide168.xml"/><Relationship Id="rId4" Type="http://schemas.openxmlformats.org/officeDocument/2006/relationships/slide" Target="slides/slide3.xml"/><Relationship Id="rId180" Type="http://schemas.openxmlformats.org/officeDocument/2006/relationships/slide" Target="slides/slide179.xml"/><Relationship Id="rId215" Type="http://schemas.openxmlformats.org/officeDocument/2006/relationships/slide" Target="slides/slide214.xml"/><Relationship Id="rId236" Type="http://schemas.openxmlformats.org/officeDocument/2006/relationships/slide" Target="slides/slide235.xml"/><Relationship Id="rId257" Type="http://schemas.openxmlformats.org/officeDocument/2006/relationships/slide" Target="slides/slide256.xml"/><Relationship Id="rId278" Type="http://schemas.openxmlformats.org/officeDocument/2006/relationships/slide" Target="slides/slide277.xml"/><Relationship Id="rId42" Type="http://schemas.openxmlformats.org/officeDocument/2006/relationships/slide" Target="slides/slide41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47" Type="http://schemas.openxmlformats.org/officeDocument/2006/relationships/slide" Target="slides/slide246.xml"/><Relationship Id="rId107" Type="http://schemas.openxmlformats.org/officeDocument/2006/relationships/slide" Target="slides/slide106.xml"/><Relationship Id="rId289" Type="http://schemas.openxmlformats.org/officeDocument/2006/relationships/slide" Target="slides/slide288.xml"/><Relationship Id="rId11" Type="http://schemas.openxmlformats.org/officeDocument/2006/relationships/slide" Target="slides/slide10.xml"/><Relationship Id="rId53" Type="http://schemas.openxmlformats.org/officeDocument/2006/relationships/slide" Target="slides/slide52.xml"/><Relationship Id="rId149" Type="http://schemas.openxmlformats.org/officeDocument/2006/relationships/slide" Target="slides/slide148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16" Type="http://schemas.openxmlformats.org/officeDocument/2006/relationships/slide" Target="slides/slide215.xml"/><Relationship Id="rId258" Type="http://schemas.openxmlformats.org/officeDocument/2006/relationships/slide" Target="slides/slide257.xml"/><Relationship Id="rId22" Type="http://schemas.openxmlformats.org/officeDocument/2006/relationships/slide" Target="slides/slide21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71" Type="http://schemas.openxmlformats.org/officeDocument/2006/relationships/slide" Target="slides/slide170.xml"/><Relationship Id="rId227" Type="http://schemas.openxmlformats.org/officeDocument/2006/relationships/slide" Target="slides/slide226.xml"/><Relationship Id="rId269" Type="http://schemas.openxmlformats.org/officeDocument/2006/relationships/slide" Target="slides/slide26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7010400" y="152399"/>
            <a:ext cx="1981200" cy="65562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52400" y="153923"/>
            <a:ext cx="6705600" cy="65532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010400" y="2052960"/>
            <a:ext cx="1981200" cy="1828800"/>
          </a:xfrm>
        </p:spPr>
        <p:txBody>
          <a:bodyPr anchor="ctr">
            <a:normAutofit/>
          </a:bodyPr>
          <a:lstStyle>
            <a:lvl1pPr marL="0" indent="0" algn="l">
              <a:buNone/>
              <a:defRPr sz="19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en-US" dirty="0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00C4D582-A882-461F-B58B-36B31AAC8DF2}" type="datetimeFigureOut">
              <a:rPr lang="ko-KR" altLang="en-US" smtClean="0"/>
              <a:t>2023-03-07</a:t>
            </a:fld>
            <a:endParaRPr lang="ko-KR" alt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916EAFC8-2856-457C-A5F7-8FA50A2E9E43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>
          <a:xfrm>
            <a:off x="457200" y="2052960"/>
            <a:ext cx="6324600" cy="1828800"/>
          </a:xfrm>
        </p:spPr>
        <p:txBody>
          <a:bodyPr/>
          <a:lstStyle>
            <a:lvl1pPr algn="r">
              <a:defRPr sz="4200" spc="150" baseline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C4D582-A882-461F-B58B-36B31AAC8DF2}" type="datetimeFigureOut">
              <a:rPr lang="ko-KR" altLang="en-US" smtClean="0"/>
              <a:t>2023-03-07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6EAFC8-2856-457C-A5F7-8FA50A2E9E43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52400" y="147319"/>
            <a:ext cx="6705600" cy="655624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010400" y="147319"/>
            <a:ext cx="1956046" cy="655624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62800" y="274638"/>
            <a:ext cx="1676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C4D582-A882-461F-B58B-36B31AAC8DF2}" type="datetimeFigureOut">
              <a:rPr lang="ko-KR" altLang="en-US" smtClean="0"/>
              <a:t>2023-03-07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916EAFC8-2856-457C-A5F7-8FA50A2E9E43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 userDrawn="1"/>
        </p:nvSpPr>
        <p:spPr>
          <a:xfrm>
            <a:off x="481903" y="2680109"/>
            <a:ext cx="3859670" cy="806498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>
            <a:lvl1pPr marL="0" algn="l" defTabSz="457200" rtl="0" eaLnBrk="1" latinLnBrk="0" hangingPunct="1">
              <a:spcBef>
                <a:spcPct val="0"/>
              </a:spcBef>
              <a:buNone/>
              <a:defRPr lang="en-US" sz="4400" b="1" kern="1200" baseline="0" dirty="0">
                <a:solidFill>
                  <a:schemeClr val="bg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n-cs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1789056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  <p15:guide id="3" orient="horz" pos="106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E32219-5F3D-7F43-849E-768B69F61FFB}" type="datetime1">
              <a:rPr lang="en-US" smtClean="0"/>
              <a:pPr/>
              <a:t>3/7/2023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971620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 txBox="1">
            <a:spLocks/>
          </p:cNvSpPr>
          <p:nvPr userDrawn="1"/>
        </p:nvSpPr>
        <p:spPr>
          <a:xfrm>
            <a:off x="481903" y="2680109"/>
            <a:ext cx="3859670" cy="806498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>
            <a:lvl1pPr marL="0" algn="l" defTabSz="457200" rtl="0" eaLnBrk="1" latinLnBrk="0" hangingPunct="1">
              <a:spcBef>
                <a:spcPct val="0"/>
              </a:spcBef>
              <a:buNone/>
              <a:defRPr lang="en-US" sz="4400" b="1" kern="1200" baseline="0" dirty="0">
                <a:solidFill>
                  <a:schemeClr val="bg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n-cs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3417688"/>
      </p:ext>
    </p:extLst>
  </p:cSld>
  <p:clrMapOvr>
    <a:masterClrMapping/>
  </p:clrMapOvr>
  <p:extLst mod="1">
    <p:ext uri="{DCECCB84-F9BA-43D5-87BE-67443E8EF086}">
      <p15:sldGuideLst xmlns=""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  <p15:guide id="3" orient="horz" pos="106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C4D582-A882-461F-B58B-36B31AAC8DF2}" type="datetimeFigureOut">
              <a:rPr lang="ko-KR" altLang="en-US" smtClean="0"/>
              <a:t>2023-03-07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6EAFC8-2856-457C-A5F7-8FA50A2E9E43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7010400" y="152399"/>
            <a:ext cx="1981200" cy="6556248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52400" y="153923"/>
            <a:ext cx="6705600" cy="6553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162799" y="2892277"/>
            <a:ext cx="1600201" cy="1645920"/>
          </a:xfrm>
        </p:spPr>
        <p:txBody>
          <a:bodyPr anchor="ctr"/>
          <a:lstStyle>
            <a:lvl1pPr marL="0" indent="0">
              <a:buNone/>
              <a:defRPr sz="2000">
                <a:solidFill>
                  <a:schemeClr val="bg2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0C4D582-A882-461F-B58B-36B31AAC8DF2}" type="datetimeFigureOut">
              <a:rPr lang="ko-KR" altLang="en-US" smtClean="0"/>
              <a:t>2023-03-07</a:t>
            </a:fld>
            <a:endParaRPr lang="ko-KR" alt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916EAFC8-2856-457C-A5F7-8FA50A2E9E43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381000" y="2892277"/>
            <a:ext cx="6324600" cy="1645920"/>
          </a:xfrm>
        </p:spPr>
        <p:txBody>
          <a:bodyPr/>
          <a:lstStyle>
            <a:lvl1pPr algn="r">
              <a:defRPr sz="4200" spc="150" baseline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19072"/>
            <a:ext cx="4038600" cy="440740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19072"/>
            <a:ext cx="4038600" cy="440740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C4D582-A882-461F-B58B-36B31AAC8DF2}" type="datetimeFigureOut">
              <a:rPr lang="ko-KR" altLang="en-US" smtClean="0"/>
              <a:t>2023-03-07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6EAFC8-2856-457C-A5F7-8FA50A2E9E43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722438"/>
            <a:ext cx="4040188" cy="639762"/>
          </a:xfrm>
        </p:spPr>
        <p:txBody>
          <a:bodyPr anchor="b"/>
          <a:lstStyle>
            <a:lvl1pPr marL="0" indent="0" algn="ctr">
              <a:buNone/>
              <a:defRPr sz="24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438399"/>
            <a:ext cx="4040188" cy="3687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722438"/>
            <a:ext cx="4041775" cy="639762"/>
          </a:xfrm>
        </p:spPr>
        <p:txBody>
          <a:bodyPr anchor="b"/>
          <a:lstStyle>
            <a:lvl1pPr marL="0" indent="0" algn="ctr">
              <a:buNone/>
              <a:defRPr sz="24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438399"/>
            <a:ext cx="4041775" cy="3687763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C4D582-A882-461F-B58B-36B31AAC8DF2}" type="datetimeFigureOut">
              <a:rPr lang="ko-KR" altLang="en-US" smtClean="0"/>
              <a:t>2023-03-07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6EAFC8-2856-457C-A5F7-8FA50A2E9E43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C4D582-A882-461F-B58B-36B31AAC8DF2}" type="datetimeFigureOut">
              <a:rPr lang="ko-KR" altLang="en-US" smtClean="0"/>
              <a:t>2023-03-07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6EAFC8-2856-457C-A5F7-8FA50A2E9E43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152400" y="150919"/>
            <a:ext cx="8831802" cy="6556248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C4D582-A882-461F-B58B-36B31AAC8DF2}" type="datetimeFigureOut">
              <a:rPr lang="ko-KR" altLang="en-US" smtClean="0"/>
              <a:t>2023-03-07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6EAFC8-2856-457C-A5F7-8FA50A2E9E43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010400" y="150876"/>
            <a:ext cx="1981200" cy="655624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" name="Rectangle 8"/>
          <p:cNvSpPr/>
          <p:nvPr/>
        </p:nvSpPr>
        <p:spPr>
          <a:xfrm>
            <a:off x="152400" y="152400"/>
            <a:ext cx="6705600" cy="6553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304800"/>
            <a:ext cx="586740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159752" y="2130552"/>
            <a:ext cx="1673352" cy="2816352"/>
          </a:xfrm>
        </p:spPr>
        <p:txBody>
          <a:bodyPr tIns="0"/>
          <a:lstStyle>
            <a:lvl1pPr marL="0" indent="0"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C4D582-A882-461F-B58B-36B31AAC8DF2}" type="datetimeFigureOut">
              <a:rPr lang="ko-KR" altLang="en-US" smtClean="0"/>
              <a:t>2023-03-07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ln>
            <a:noFill/>
          </a:ln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916EAFC8-2856-457C-A5F7-8FA50A2E9E43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7159752" y="457200"/>
            <a:ext cx="1675660" cy="1673352"/>
          </a:xfrm>
        </p:spPr>
        <p:txBody>
          <a:bodyPr anchor="b"/>
          <a:lstStyle>
            <a:lvl1pPr algn="l">
              <a:defRPr sz="2000" spc="150" baseline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9" name="Rectangle 8"/>
          <p:cNvSpPr/>
          <p:nvPr/>
        </p:nvSpPr>
        <p:spPr>
          <a:xfrm>
            <a:off x="7010400" y="150876"/>
            <a:ext cx="1981200" cy="65562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2400" y="152400"/>
            <a:ext cx="6705600" cy="6553200"/>
          </a:xfrm>
        </p:spPr>
        <p:txBody>
          <a:bodyPr anchor="ctr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162800" y="2133600"/>
            <a:ext cx="1676400" cy="2971800"/>
          </a:xfrm>
        </p:spPr>
        <p:txBody>
          <a:bodyPr tIns="0"/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C4D582-A882-461F-B58B-36B31AAC8DF2}" type="datetimeFigureOut">
              <a:rPr lang="ko-KR" altLang="en-US" smtClean="0"/>
              <a:t>2023-03-07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6EAFC8-2856-457C-A5F7-8FA50A2E9E43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7162800" y="460248"/>
            <a:ext cx="1676400" cy="1673352"/>
          </a:xfrm>
        </p:spPr>
        <p:txBody>
          <a:bodyPr anchor="b"/>
          <a:lstStyle>
            <a:lvl1pPr algn="l">
              <a:defRPr sz="2000" spc="150" baseline="0">
                <a:solidFill>
                  <a:schemeClr val="tx2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52400" y="1634971"/>
            <a:ext cx="8831802" cy="504547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152399" y="152400"/>
            <a:ext cx="8814047" cy="1346447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81000" y="355847"/>
            <a:ext cx="8381260" cy="105439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0999" y="1719071"/>
            <a:ext cx="8407893" cy="44074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70888" y="6356350"/>
            <a:ext cx="21336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2"/>
                </a:solidFill>
              </a:defRPr>
            </a:lvl1pPr>
          </a:lstStyle>
          <a:p>
            <a:fld id="{00C4D582-A882-461F-B58B-36B31AAC8DF2}" type="datetimeFigureOut">
              <a:rPr lang="ko-KR" altLang="en-US" smtClean="0"/>
              <a:t>2023-03-07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48000" y="6356350"/>
            <a:ext cx="33528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2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234680" y="6355080"/>
            <a:ext cx="582966" cy="274320"/>
          </a:xfrm>
          <a:prstGeom prst="rect">
            <a:avLst/>
          </a:prstGeom>
          <a:ln w="19050">
            <a:noFill/>
          </a:ln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2"/>
                </a:solidFill>
              </a:defRPr>
            </a:lvl1pPr>
          </a:lstStyle>
          <a:p>
            <a:fld id="{916EAFC8-2856-457C-A5F7-8FA50A2E9E43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84" r:id="rId1"/>
    <p:sldLayoutId id="2147483985" r:id="rId2"/>
    <p:sldLayoutId id="2147483986" r:id="rId3"/>
    <p:sldLayoutId id="2147483987" r:id="rId4"/>
    <p:sldLayoutId id="2147483988" r:id="rId5"/>
    <p:sldLayoutId id="2147483989" r:id="rId6"/>
    <p:sldLayoutId id="2147483990" r:id="rId7"/>
    <p:sldLayoutId id="2147483991" r:id="rId8"/>
    <p:sldLayoutId id="2147483992" r:id="rId9"/>
    <p:sldLayoutId id="2147483993" r:id="rId10"/>
    <p:sldLayoutId id="2147483994" r:id="rId11"/>
    <p:sldLayoutId id="2147483995" r:id="rId12"/>
    <p:sldLayoutId id="2147483996" r:id="rId13"/>
    <p:sldLayoutId id="2147483997" r:id="rId14"/>
  </p:sldLayoutIdLst>
  <p:txStyles>
    <p:titleStyle>
      <a:lvl1pPr algn="ctr" defTabSz="914400" rtl="0" eaLnBrk="1" latinLnBrk="1" hangingPunct="1">
        <a:spcBef>
          <a:spcPct val="0"/>
        </a:spcBef>
        <a:buNone/>
        <a:defRPr sz="3200" kern="1200" cap="all" spc="200" baseline="0">
          <a:ln>
            <a:noFill/>
          </a:ln>
          <a:solidFill>
            <a:schemeClr val="bg1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28600" algn="l" defTabSz="914400" rtl="0" eaLnBrk="1" latinLnBrk="1" hangingPunct="1">
        <a:spcBef>
          <a:spcPct val="20000"/>
        </a:spcBef>
        <a:buClr>
          <a:schemeClr val="accent1"/>
        </a:buClr>
        <a:buFont typeface="Wingdings 2" pitchFamily="18" charset="2"/>
        <a:buChar char=""/>
        <a:defRPr sz="2000" kern="1200" spc="150" baseline="0">
          <a:solidFill>
            <a:schemeClr val="tx2"/>
          </a:solidFill>
          <a:latin typeface="+mn-lt"/>
          <a:ea typeface="+mn-ea"/>
          <a:cs typeface="+mn-cs"/>
        </a:defRPr>
      </a:lvl1pPr>
      <a:lvl2pPr marL="548640" indent="-182880" algn="l" defTabSz="914400" rtl="0" eaLnBrk="1" latinLnBrk="1" hangingPunct="1">
        <a:spcBef>
          <a:spcPct val="20000"/>
        </a:spcBef>
        <a:buClr>
          <a:schemeClr val="accent2"/>
        </a:buClr>
        <a:buFont typeface="Wingdings" pitchFamily="2" charset="2"/>
        <a:buChar char="§"/>
        <a:defRPr sz="1800" kern="1200" spc="100" baseline="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182880" algn="l" defTabSz="914400" rtl="0" eaLnBrk="1" latinLnBrk="1" hangingPunct="1">
        <a:spcBef>
          <a:spcPct val="20000"/>
        </a:spcBef>
        <a:buClr>
          <a:schemeClr val="accent3"/>
        </a:buClr>
        <a:buFont typeface="Wingdings" pitchFamily="2" charset="2"/>
        <a:buChar char="§"/>
        <a:defRPr sz="1600" kern="1200" spc="100" baseline="0">
          <a:solidFill>
            <a:schemeClr val="tx2"/>
          </a:solidFill>
          <a:latin typeface="+mn-lt"/>
          <a:ea typeface="+mn-ea"/>
          <a:cs typeface="+mn-cs"/>
        </a:defRPr>
      </a:lvl3pPr>
      <a:lvl4pPr marL="1097280" indent="-182880" algn="l" defTabSz="914400" rtl="0" eaLnBrk="1" latinLnBrk="1" hangingPunct="1">
        <a:spcBef>
          <a:spcPct val="20000"/>
        </a:spcBef>
        <a:buClr>
          <a:schemeClr val="accent4"/>
        </a:buClr>
        <a:buFont typeface="Wingdings" pitchFamily="2" charset="2"/>
        <a:buChar char="§"/>
        <a:defRPr sz="1400" kern="1200">
          <a:solidFill>
            <a:schemeClr val="tx2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1" hangingPunct="1">
        <a:spcBef>
          <a:spcPct val="20000"/>
        </a:spcBef>
        <a:buClr>
          <a:schemeClr val="accent6"/>
        </a:buClr>
        <a:buFont typeface="Wingdings" pitchFamily="2" charset="2"/>
        <a:buChar char="§"/>
        <a:defRPr sz="1300" kern="1200" spc="100" baseline="0">
          <a:solidFill>
            <a:schemeClr val="tx2"/>
          </a:solidFill>
          <a:latin typeface="+mn-lt"/>
          <a:ea typeface="+mn-ea"/>
          <a:cs typeface="+mn-cs"/>
        </a:defRPr>
      </a:lvl5pPr>
      <a:lvl6pPr marL="1554480" indent="-182880" algn="l" defTabSz="914400" rtl="0" eaLnBrk="1" latinLnBrk="1" hangingPunct="1">
        <a:spcBef>
          <a:spcPct val="20000"/>
        </a:spcBef>
        <a:buClr>
          <a:schemeClr val="accent1"/>
        </a:buClr>
        <a:buFont typeface="Wingdings" pitchFamily="2" charset="2"/>
        <a:buChar char="§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1828800" indent="-182880" algn="l" defTabSz="914400" rtl="0" eaLnBrk="1" latinLnBrk="1" hangingPunct="1">
        <a:spcBef>
          <a:spcPct val="20000"/>
        </a:spcBef>
        <a:buClr>
          <a:schemeClr val="accent2"/>
        </a:buClr>
        <a:buFont typeface="Wingdings" pitchFamily="2" charset="2"/>
        <a:buChar char="§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103120" indent="-182880" algn="l" defTabSz="914400" rtl="0" eaLnBrk="1" latinLnBrk="1" hangingPunct="1">
        <a:spcBef>
          <a:spcPct val="20000"/>
        </a:spcBef>
        <a:buClr>
          <a:schemeClr val="accent3"/>
        </a:buClr>
        <a:buFont typeface="Wingdings" pitchFamily="2" charset="2"/>
        <a:buChar char="§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377440" indent="-182880" algn="l" defTabSz="914400" rtl="0" eaLnBrk="1" latinLnBrk="1" hangingPunct="1">
        <a:spcBef>
          <a:spcPct val="20000"/>
        </a:spcBef>
        <a:buClr>
          <a:schemeClr val="accent5"/>
        </a:buClr>
        <a:buFont typeface="Wingdings" pitchFamily="2" charset="2"/>
        <a:buChar char="§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2.png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8.png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2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8.png"/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2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/Relationships>
</file>

<file path=ppt/slides/_rels/slide2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2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pn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4.png"/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5.png"/></Relationships>
</file>

<file path=ppt/slides/_rels/slide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2.xml"/></Relationships>
</file>

<file path=ppt/slides/_rels/slide2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2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/Relationships>
</file>

<file path=ppt/slides/_rels/slide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4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/Relationships>
</file>

<file path=ppt/slides/_rels/slide2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.xml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2.xml"/></Relationships>
</file>

<file path=ppt/slides/_rels/slide2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0.png"/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5.png"/><Relationship Id="rId5" Type="http://schemas.openxmlformats.org/officeDocument/2006/relationships/image" Target="../media/image194.png"/><Relationship Id="rId4" Type="http://schemas.openxmlformats.org/officeDocument/2006/relationships/image" Target="../media/image193.png"/></Relationships>
</file>

<file path=ppt/slides/_rels/slide2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2.xml"/></Relationships>
</file>

<file path=ppt/slides/_rels/slide2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png"/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4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2.xml"/></Relationships>
</file>

<file path=ppt/slides/_rels/slide2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2.xml"/></Relationships>
</file>

<file path=ppt/slides/_rels/slide2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2.xml"/></Relationships>
</file>

<file path=ppt/slides/_rels/slide2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2.xml"/></Relationships>
</file>

<file path=ppt/slides/_rels/slide2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2.xml"/></Relationships>
</file>

<file path=ppt/slides/_rels/slide2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/Relationships>
</file>

<file path=ppt/slides/_rels/slide2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2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2.xml"/></Relationships>
</file>

<file path=ppt/slides/_rels/slide2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2.xml"/></Relationships>
</file>

<file path=ppt/slides/_rels/slide2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2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png"/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2.xml"/></Relationships>
</file>

<file path=ppt/slides/_rels/slide2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2.xml"/></Relationships>
</file>

<file path=ppt/slides/_rels/slide2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2.xml"/></Relationships>
</file>

<file path=ppt/slides/_rels/slide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/Relationships>
</file>

<file path=ppt/slides/_rels/slide2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2.xml"/></Relationships>
</file>

<file path=ppt/slides/_rels/slide2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2.xml"/></Relationships>
</file>

<file path=ppt/slides/_rels/slide2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2.xml"/></Relationships>
</file>

<file path=ppt/slides/_rels/slide2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2.xml"/></Relationships>
</file>

<file path=ppt/slides/_rels/slide2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2.xml"/></Relationships>
</file>

<file path=ppt/slides/_rels/slide2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2.xml"/></Relationships>
</file>

<file path=ppt/slides/_rels/slide2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2.xml"/></Relationships>
</file>

<file path=ppt/slides/_rels/slide2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15430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인공 뉴런의 수학적 정의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이제 특정 샘플 </a:t>
            </a:r>
            <a:r>
              <a:rPr lang="en-US" altLang="ko-KR" b="1" dirty="0" smtClean="0">
                <a:latin typeface="KoPub돋움체_Pro Light" pitchFamily="18" charset="-127"/>
                <a:ea typeface="KoPub돋움체_Pro Light" pitchFamily="18" charset="-127"/>
              </a:rPr>
              <a:t>x</a:t>
            </a:r>
            <a:r>
              <a:rPr lang="en-US" altLang="ko-KR" baseline="30000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en-US" altLang="ko-KR" baseline="30000" dirty="0" err="1" smtClean="0">
                <a:latin typeface="KoPub돋움체_Pro Light" pitchFamily="18" charset="-127"/>
                <a:ea typeface="KoPub돋움체_Pro Light" pitchFamily="18" charset="-127"/>
              </a:rPr>
              <a:t>i</a:t>
            </a:r>
            <a:r>
              <a:rPr lang="en-US" altLang="ko-KR" baseline="30000" dirty="0" smtClean="0"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의 최종 입력이 사전에 정의된 임계 값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θ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보다 크면 클래스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로 예측하고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그렇지 않으면 클래스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-1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로 예측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퍼셉트론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알고리즘에서 결정 함수       는 </a:t>
            </a:r>
            <a:r>
              <a:rPr lang="ko-KR" altLang="en-US" b="1" dirty="0" smtClean="0">
                <a:latin typeface="KoPub돋움체_Pro Light" pitchFamily="18" charset="-127"/>
                <a:ea typeface="KoPub돋움체_Pro Light" pitchFamily="18" charset="-127"/>
              </a:rPr>
              <a:t>단위 계단 함수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(unit step function)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변형한 것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2.1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인공 뉴런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: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초기 머신 러닝의 간단한 역사</a:t>
            </a:r>
            <a:endParaRPr lang="ko-KR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427984" y="2420888"/>
            <a:ext cx="414201" cy="3124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87624" y="3356992"/>
            <a:ext cx="3050470" cy="8859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020033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278316" cy="4964629"/>
          </a:xfrm>
        </p:spPr>
        <p:txBody>
          <a:bodyPr/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대규모 머신 러닝과 확률적 경사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하강법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random_state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매개변수로는 재현 가능하도록 랜덤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시드를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지정할 수 있음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2.3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적응형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선형 뉴런과 학습의 수렴</a:t>
            </a:r>
            <a:endParaRPr lang="ko-KR" altLang="en-US" dirty="0"/>
          </a:p>
        </p:txBody>
      </p:sp>
      <p:pic>
        <p:nvPicPr>
          <p:cNvPr id="624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77906" y="2270510"/>
            <a:ext cx="6086409" cy="42692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604086576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278316" cy="4964629"/>
          </a:xfrm>
        </p:spPr>
        <p:txBody>
          <a:bodyPr/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대규모 머신 러닝과 확률적 경사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하강법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2.3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적응형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선형 뉴런과 학습의 수렴</a:t>
            </a:r>
            <a:endParaRPr lang="ko-KR" altLang="en-US" dirty="0"/>
          </a:p>
        </p:txBody>
      </p:sp>
      <p:pic>
        <p:nvPicPr>
          <p:cNvPr id="634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84612" y="1931218"/>
            <a:ext cx="6137310" cy="44032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88874629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278316" cy="4964629"/>
          </a:xfrm>
        </p:spPr>
        <p:txBody>
          <a:bodyPr/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대규모 머신 러닝과 확률적 경사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하강법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2.3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적응형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선형 뉴런과 학습의 수렴</a:t>
            </a:r>
            <a:endParaRPr lang="ko-KR" altLang="en-US" dirty="0"/>
          </a:p>
        </p:txBody>
      </p:sp>
      <p:pic>
        <p:nvPicPr>
          <p:cNvPr id="645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73187" y="1948127"/>
            <a:ext cx="6577442" cy="45916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838907587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278316" cy="4964629"/>
          </a:xfrm>
        </p:spPr>
        <p:txBody>
          <a:bodyPr/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대규모 머신 러닝과 확률적 경사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하강법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2.3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적응형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선형 뉴런과 학습의 수렴</a:t>
            </a:r>
            <a:endParaRPr lang="ko-KR" altLang="en-US" dirty="0"/>
          </a:p>
        </p:txBody>
      </p:sp>
      <p:pic>
        <p:nvPicPr>
          <p:cNvPr id="655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95375" y="1931218"/>
            <a:ext cx="5732145" cy="43894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755231313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278316" cy="4964629"/>
          </a:xfrm>
        </p:spPr>
        <p:txBody>
          <a:bodyPr/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대규모 머신 러닝과 확률적 경사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하강법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2.3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적응형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선형 뉴런과 학습의 수렴</a:t>
            </a:r>
            <a:endParaRPr lang="ko-KR" altLang="en-US" dirty="0"/>
          </a:p>
        </p:txBody>
      </p:sp>
      <p:pic>
        <p:nvPicPr>
          <p:cNvPr id="665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38200" y="1931218"/>
            <a:ext cx="5031377" cy="45007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781792004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278316" cy="4964629"/>
          </a:xfrm>
        </p:spPr>
        <p:txBody>
          <a:bodyPr/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대규모 머신 러닝과 확률적 경사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하강법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2.3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적응형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선형 뉴런과 학습의 수렴</a:t>
            </a:r>
            <a:endParaRPr lang="ko-KR" altLang="en-US" dirty="0"/>
          </a:p>
        </p:txBody>
      </p:sp>
      <p:pic>
        <p:nvPicPr>
          <p:cNvPr id="675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04901" y="1873611"/>
            <a:ext cx="5574574" cy="46480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02634628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278316" cy="4964629"/>
          </a:xfrm>
        </p:spPr>
        <p:txBody>
          <a:bodyPr/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대규모 머신 러닝과 확률적 경사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하강법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2.3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적응형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선형 뉴런과 학습의 수렴</a:t>
            </a:r>
            <a:endParaRPr lang="ko-KR" altLang="en-US" dirty="0"/>
          </a:p>
        </p:txBody>
      </p:sp>
      <p:pic>
        <p:nvPicPr>
          <p:cNvPr id="686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580" y="1931218"/>
            <a:ext cx="5838961" cy="38657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79283292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278316" cy="4964629"/>
          </a:xfrm>
        </p:spPr>
        <p:txBody>
          <a:bodyPr/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대규모 머신 러닝과 확률적 경사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하강법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AdalineSGD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분류기에서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사용하는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_shuffle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메서드는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다음과 같이 작동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np.random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모듈의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permutation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0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100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까지 중복되지 않은 랜덤한 숫자 시퀀스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(sequence)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생성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숫자 시퀀스를 특성 행렬과 클래스 레이블 벡터를 섞는 인덱스로 사용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2.3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적응형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선형 뉴런과 학습의 수렴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05509936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278316" cy="4964629"/>
          </a:xfrm>
        </p:spPr>
        <p:txBody>
          <a:bodyPr/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대규모 머신 러닝과 확률적 경사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하강법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그다음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fit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메서드로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AdalineSGD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분류기를 훈련하고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plot_decision_regions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로는 훈련 결과를 그래프로 그림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2.3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적응형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선형 뉴런과 학습의 수렴</a:t>
            </a:r>
            <a:endParaRPr lang="ko-KR" altLang="en-US" dirty="0"/>
          </a:p>
        </p:txBody>
      </p:sp>
      <p:pic>
        <p:nvPicPr>
          <p:cNvPr id="696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580" y="2507288"/>
            <a:ext cx="5883512" cy="39316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75817736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278316" cy="4964629"/>
          </a:xfrm>
        </p:spPr>
        <p:txBody>
          <a:bodyPr/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대규모 머신 러닝과 확률적 경사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하강법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앞 코드를 실행하여 출력되는 두 그래프는 그림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2-15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와 같음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2.3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적응형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선형 뉴런과 학습의 수렴</a:t>
            </a:r>
            <a:endParaRPr lang="ko-KR" altLang="en-US" dirty="0"/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597117" y="2222140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 smtClean="0"/>
              <a:t> 그림 </a:t>
            </a:r>
            <a:r>
              <a:rPr lang="en-US" altLang="ko-KR" sz="1600" b="1" dirty="0" smtClean="0"/>
              <a:t>2-15 </a:t>
            </a:r>
            <a:r>
              <a:rPr lang="ko-KR" altLang="en-US" sz="1600" b="1" dirty="0" smtClean="0"/>
              <a:t>확률적 경사 </a:t>
            </a:r>
            <a:r>
              <a:rPr lang="ko-KR" altLang="en-US" sz="1600" b="1" dirty="0" err="1" smtClean="0"/>
              <a:t>하강법을</a:t>
            </a:r>
            <a:r>
              <a:rPr lang="ko-KR" altLang="en-US" sz="1600" b="1" dirty="0" smtClean="0"/>
              <a:t> 사용한 </a:t>
            </a:r>
            <a:r>
              <a:rPr lang="ko-KR" altLang="en-US" sz="1600" b="1" dirty="0" err="1" smtClean="0"/>
              <a:t>아달린의</a:t>
            </a:r>
            <a:r>
              <a:rPr lang="ko-KR" altLang="en-US" sz="1600" b="1" dirty="0" smtClean="0"/>
              <a:t> 결정 경계와 학습 곡선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706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7117" y="2622502"/>
            <a:ext cx="7648297" cy="2563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7598492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인공 뉴런의 수학적 정의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식을 간단하게 만들기 위해 임계 값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θ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식의 왼쪽으로 옮겨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w</a:t>
            </a:r>
            <a:r>
              <a:rPr lang="en-US" altLang="ko-KR" baseline="-25000" dirty="0" err="1" smtClean="0">
                <a:latin typeface="KoPub돋움체_Pro Light" pitchFamily="18" charset="-127"/>
                <a:ea typeface="KoPub돋움체_Pro Light" pitchFamily="18" charset="-127"/>
              </a:rPr>
              <a:t>o</a:t>
            </a:r>
            <a:r>
              <a:rPr lang="en-US" altLang="ko-KR" baseline="-25000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= -θ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고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x</a:t>
            </a:r>
            <a:r>
              <a:rPr lang="en-US" altLang="ko-KR" baseline="-25000" dirty="0" smtClean="0">
                <a:latin typeface="KoPub돋움체_Pro Light" pitchFamily="18" charset="-127"/>
                <a:ea typeface="KoPub돋움체_Pro Light" pitchFamily="18" charset="-127"/>
              </a:rPr>
              <a:t>o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= 1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인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0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번째 가중치를 정의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이렇게 하면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z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좀 더 간단하게 쓸 수 있음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2.1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인공 뉴런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: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초기 머신 러닝의 간단한 역사</a:t>
            </a:r>
            <a:endParaRPr lang="ko-KR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580" y="2795323"/>
            <a:ext cx="4940300" cy="4023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221733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278316" cy="4964629"/>
          </a:xfrm>
        </p:spPr>
        <p:txBody>
          <a:bodyPr/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대규모 머신 러닝과 확률적 경사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하강법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여기서 보듯이 평균 비용이 상당히 빠르게 감소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15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번째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에포크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이후 최종 결정 경계는 배치 경사 하강법과 거의 비슷해 보임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스트리밍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데이터를 사용하는 온라인 학습 방식으로 모델을 훈련하려면 개개의 샘플마다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partial_fit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메서드를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호출하면 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예를 들어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ada.partial_fit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X_std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[0, :], y[0])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과 같음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2.3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적응형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선형 뉴런과 학습의 수렴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43169017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8"/>
          <p:cNvSpPr>
            <a:spLocks noGrp="1"/>
          </p:cNvSpPr>
          <p:nvPr>
            <p:ph type="title"/>
          </p:nvPr>
        </p:nvSpPr>
        <p:spPr>
          <a:xfrm>
            <a:off x="531274" y="2564895"/>
            <a:ext cx="8081453" cy="800724"/>
          </a:xfrm>
        </p:spPr>
        <p:txBody>
          <a:bodyPr/>
          <a:lstStyle/>
          <a:p>
            <a:pPr algn="ctr"/>
            <a:r>
              <a:rPr lang="en-US" altLang="ko-KR" sz="2600" dirty="0" smtClean="0"/>
              <a:t>2.4 </a:t>
            </a:r>
            <a:r>
              <a:rPr lang="ko-KR" altLang="en-US" sz="2600" dirty="0" smtClean="0"/>
              <a:t>요약</a:t>
            </a:r>
            <a:endParaRPr lang="en-US" altLang="ko-KR" sz="26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7010400" y="6548438"/>
            <a:ext cx="2133600" cy="292100"/>
          </a:xfrm>
          <a:prstGeom prst="rect">
            <a:avLst/>
          </a:prstGeom>
        </p:spPr>
        <p:txBody>
          <a:bodyPr/>
          <a:lstStyle/>
          <a:p>
            <a:fld id="{49D7BC1C-BEF1-FE43-BAF8-AEC9A285889D}" type="slidenum">
              <a:rPr lang="en-US" smtClean="0"/>
              <a:pPr/>
              <a:t>111</a:t>
            </a:fld>
            <a:endParaRPr lang="en-US" dirty="0"/>
          </a:p>
        </p:txBody>
      </p:sp>
      <p:cxnSp>
        <p:nvCxnSpPr>
          <p:cNvPr id="8" name="직선 연결선 7"/>
          <p:cNvCxnSpPr/>
          <p:nvPr/>
        </p:nvCxnSpPr>
        <p:spPr>
          <a:xfrm>
            <a:off x="1461222" y="3398841"/>
            <a:ext cx="6163949" cy="11869"/>
          </a:xfrm>
          <a:prstGeom prst="line">
            <a:avLst/>
          </a:prstGeom>
          <a:ln w="57150">
            <a:solidFill>
              <a:srgbClr val="E0A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4847312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278316" cy="4964629"/>
          </a:xfrm>
        </p:spPr>
        <p:txBody>
          <a:bodyPr/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요약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장에서 지도 학습의 기초적인 선형 분류기 개념을 배웠음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퍼셉트론을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구현한 후 벡터화된 경사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하강법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방식으로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적응형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선형 뉴런을 어떻게 효율적으로 훈련하는지도 배웠음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또 확률적 경사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하강법을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사용하여 온라인 학습으로 훈련하는 방법을 배웠음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파이썬으로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간단한 분류기를 구현하는 방법을 알았음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다음 장에서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파이썬의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사이킷런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머신 러닝 라이브러리에 있는 강력한 고급 머신 러닝 분류기를 사용해 보겠음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이런 모델들은 학계와 산업계에서 널리 사용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2.4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요약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7483416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278316" cy="4964629"/>
          </a:xfrm>
        </p:spPr>
        <p:txBody>
          <a:bodyPr/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요약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퍼셉트론과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아달린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알고리즘 구현에 사용한 객체 지향 방식이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사이킷런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API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이해하는 데 도움이 될 것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장에서 사용한 핵심 구조인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fit, predict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메서드와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동일한 바탕으로 구현되었기 때문임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이런 핵심 개념을 기초로 클래스 확률 모델링을 위한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로지스틱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회귀와 비선형 결정 경계를 위한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서포트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벡터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머신을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배우겠음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이외에도 다른 종류의 지도 학습 알고리즘으로 앙상블 분류기에 널리 사용되는 트리 기반 알고리즘을 소개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2.4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요약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42099568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6858721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2224864"/>
            <a:ext cx="9144000" cy="1895420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>
            <a:lvl1pPr marL="0" algn="l" defTabSz="457200" rtl="0" eaLnBrk="1" latinLnBrk="0" hangingPunct="1">
              <a:spcBef>
                <a:spcPct val="0"/>
              </a:spcBef>
              <a:buNone/>
              <a:defRPr lang="en-US" sz="4400" b="1" kern="1200" baseline="0" dirty="0">
                <a:solidFill>
                  <a:schemeClr val="bg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n-cs"/>
              </a:defRPr>
            </a:lvl1pPr>
          </a:lstStyle>
          <a:p>
            <a:pPr algn="ctr"/>
            <a:r>
              <a:rPr lang="en-US" sz="5400" dirty="0" smtClean="0">
                <a:solidFill>
                  <a:srgbClr val="E0AC00"/>
                </a:solidFill>
              </a:rPr>
              <a:t>3</a:t>
            </a:r>
            <a:r>
              <a:rPr lang="ko-KR" altLang="en-US" sz="5400" dirty="0" smtClean="0">
                <a:solidFill>
                  <a:srgbClr val="E0AC00"/>
                </a:solidFill>
              </a:rPr>
              <a:t>장</a:t>
            </a:r>
            <a:r>
              <a:rPr lang="en-US" altLang="ko-KR" sz="5400" dirty="0" smtClean="0">
                <a:solidFill>
                  <a:schemeClr val="tx1"/>
                </a:solidFill>
              </a:rPr>
              <a:t> </a:t>
            </a:r>
            <a:endParaRPr lang="en-US" altLang="ko-KR" sz="5400" dirty="0">
              <a:solidFill>
                <a:schemeClr val="tx1"/>
              </a:solidFill>
            </a:endParaRPr>
          </a:p>
          <a:p>
            <a:pPr algn="ctr"/>
            <a:r>
              <a:rPr lang="ko-KR" altLang="en-US" sz="5400" dirty="0" err="1" smtClean="0">
                <a:solidFill>
                  <a:schemeClr val="tx1"/>
                </a:solidFill>
              </a:rPr>
              <a:t>사이킷런을</a:t>
            </a:r>
            <a:r>
              <a:rPr lang="ko-KR" altLang="en-US" sz="5400" dirty="0" smtClean="0">
                <a:solidFill>
                  <a:schemeClr val="tx1"/>
                </a:solidFill>
              </a:rPr>
              <a:t> 타고 떠나는 </a:t>
            </a:r>
            <a:endParaRPr lang="en-US" altLang="ko-KR" sz="54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5400" dirty="0" smtClean="0">
                <a:solidFill>
                  <a:schemeClr val="tx1"/>
                </a:solidFill>
              </a:rPr>
              <a:t>머신 러닝 분류 모델 투어</a:t>
            </a:r>
            <a:endParaRPr lang="en-US" sz="5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1381930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116</a:t>
            </a:fld>
            <a:endParaRPr lang="en-US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130630" y="375829"/>
            <a:ext cx="8943702" cy="80649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pPr lvl="0" algn="ctr" defTabSz="457200">
              <a:spcBef>
                <a:spcPct val="0"/>
              </a:spcBef>
            </a:pPr>
            <a: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E0AC00"/>
                </a:solidFill>
                <a:effectLst/>
                <a:uLnTx/>
                <a:uFillTx/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rPr>
              <a:t>3</a:t>
            </a:r>
            <a:r>
              <a:rPr kumimoji="0" lang="ko-KR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E0AC00"/>
                </a:solidFill>
                <a:effectLst/>
                <a:uLnTx/>
                <a:uFillTx/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rPr>
              <a:t>장 </a:t>
            </a:r>
            <a:r>
              <a:rPr lang="ko-KR" altLang="en-US" sz="3200" b="1" dirty="0" err="1" smtClean="0"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rPr>
              <a:t>사이킷런을</a:t>
            </a:r>
            <a:r>
              <a:rPr lang="ko-KR" altLang="en-US" sz="3200" b="1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rPr>
              <a:t> 타고 떠나는 머신 러닝 분류 모델 투어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KoPub돋움체_Pro Bold" panose="02020603020101020101" pitchFamily="18" charset="-127"/>
              <a:ea typeface="KoPub돋움체_Pro Bold" panose="02020603020101020101" pitchFamily="18" charset="-127"/>
              <a:cs typeface="+mj-cs"/>
            </a:endParaRPr>
          </a:p>
        </p:txBody>
      </p:sp>
      <p:cxnSp>
        <p:nvCxnSpPr>
          <p:cNvPr id="5" name="직선 연결선 4"/>
          <p:cNvCxnSpPr/>
          <p:nvPr/>
        </p:nvCxnSpPr>
        <p:spPr>
          <a:xfrm flipV="1">
            <a:off x="251475" y="1182327"/>
            <a:ext cx="8634098" cy="17979"/>
          </a:xfrm>
          <a:prstGeom prst="line">
            <a:avLst/>
          </a:prstGeom>
          <a:ln w="57150">
            <a:solidFill>
              <a:srgbClr val="E0A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2159893" y="1643183"/>
            <a:ext cx="5926134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000" b="1" dirty="0" smtClean="0">
                <a:solidFill>
                  <a:srgbClr val="E0AC00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3.1</a:t>
            </a:r>
            <a:r>
              <a:rPr lang="en-US" altLang="ko-KR" sz="2000" b="1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</a:t>
            </a:r>
            <a:r>
              <a:rPr lang="ko-KR" altLang="en-US" sz="2000" b="1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분류 알고리즘 선택</a:t>
            </a:r>
            <a:endParaRPr lang="en-US" altLang="ko-KR" sz="20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000" b="1" dirty="0" smtClean="0">
                <a:solidFill>
                  <a:srgbClr val="E0AC00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3.2 </a:t>
            </a:r>
            <a:r>
              <a:rPr lang="ko-KR" altLang="en-US" sz="2000" b="1" dirty="0" err="1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사이킷런</a:t>
            </a:r>
            <a:r>
              <a:rPr lang="ko-KR" altLang="en-US" sz="2000" b="1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첫걸음</a:t>
            </a:r>
            <a:r>
              <a:rPr lang="en-US" altLang="ko-KR" sz="2000" b="1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: </a:t>
            </a:r>
            <a:r>
              <a:rPr lang="ko-KR" altLang="en-US" sz="2000" b="1" dirty="0" err="1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퍼셉트론</a:t>
            </a:r>
            <a:r>
              <a:rPr lang="ko-KR" altLang="en-US" sz="2000" b="1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훈련</a:t>
            </a:r>
            <a:endParaRPr lang="en-US" altLang="ko-KR" sz="2000" b="1" dirty="0" smtClean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000" b="1" dirty="0" smtClean="0">
                <a:solidFill>
                  <a:srgbClr val="E0AC00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3.3 </a:t>
            </a:r>
            <a:r>
              <a:rPr lang="ko-KR" altLang="en-US" sz="2000" b="1" dirty="0" err="1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로지스틱</a:t>
            </a:r>
            <a:r>
              <a:rPr lang="ko-KR" altLang="en-US" sz="2000" b="1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회귀를 사용한 클래스 확률 모델링</a:t>
            </a:r>
            <a:endParaRPr lang="en-US" altLang="ko-KR" sz="2000" b="1" dirty="0" smtClean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000" b="1" dirty="0" smtClean="0">
                <a:solidFill>
                  <a:srgbClr val="E0AC00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3.4 </a:t>
            </a:r>
            <a:r>
              <a:rPr lang="ko-KR" altLang="en-US" sz="2000" b="1" dirty="0" err="1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서포트</a:t>
            </a:r>
            <a:r>
              <a:rPr lang="ko-KR" altLang="en-US" sz="2000" b="1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벡터 </a:t>
            </a:r>
            <a:r>
              <a:rPr lang="ko-KR" altLang="en-US" sz="2000" b="1" dirty="0" err="1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머신을</a:t>
            </a:r>
            <a:r>
              <a:rPr lang="ko-KR" altLang="en-US" sz="2000" b="1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사용한 최대 마진 분류</a:t>
            </a:r>
            <a:endParaRPr lang="en-US" altLang="ko-KR" sz="2000" b="1" dirty="0" smtClean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000" b="1" dirty="0" smtClean="0">
                <a:solidFill>
                  <a:srgbClr val="E0AC00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3.5 </a:t>
            </a:r>
            <a:r>
              <a:rPr lang="ko-KR" altLang="en-US" sz="2000" b="1" dirty="0" err="1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커널</a:t>
            </a:r>
            <a:r>
              <a:rPr lang="ko-KR" altLang="en-US" sz="2000" b="1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</a:t>
            </a:r>
            <a:r>
              <a:rPr lang="en-US" altLang="ko-KR" sz="2000" b="1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SVM</a:t>
            </a:r>
            <a:r>
              <a:rPr lang="ko-KR" altLang="en-US" sz="2000" b="1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을 사용하여 비선형 문제 풀기</a:t>
            </a:r>
            <a:endParaRPr lang="en-US" altLang="ko-KR" sz="2000" b="1" dirty="0" smtClean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000" b="1" dirty="0" smtClean="0">
                <a:solidFill>
                  <a:srgbClr val="E0AC00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3.6 </a:t>
            </a:r>
            <a:r>
              <a:rPr lang="ko-KR" altLang="en-US" sz="2000" b="1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결정 트리 학습</a:t>
            </a:r>
            <a:endParaRPr lang="en-US" altLang="ko-KR" sz="2000" b="1" dirty="0" smtClean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000" b="1" dirty="0" smtClean="0">
                <a:solidFill>
                  <a:srgbClr val="E0AC00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3.7 </a:t>
            </a:r>
            <a:r>
              <a:rPr lang="en-US" altLang="ko-KR" sz="2000" b="1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k-</a:t>
            </a:r>
            <a:r>
              <a:rPr lang="ko-KR" altLang="en-US" sz="2000" b="1" dirty="0" err="1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최근접</a:t>
            </a:r>
            <a:r>
              <a:rPr lang="ko-KR" altLang="en-US" sz="2000" b="1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이웃</a:t>
            </a:r>
            <a:r>
              <a:rPr lang="en-US" altLang="ko-KR" sz="2000" b="1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: </a:t>
            </a:r>
            <a:r>
              <a:rPr lang="ko-KR" altLang="en-US" sz="2000" b="1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게으른 학습 알고리즘</a:t>
            </a:r>
            <a:endParaRPr lang="en-US" altLang="ko-KR" sz="2000" b="1" dirty="0" smtClean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000" b="1" dirty="0" smtClean="0">
                <a:solidFill>
                  <a:srgbClr val="E0AC00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3.8 </a:t>
            </a:r>
            <a:r>
              <a:rPr lang="ko-KR" altLang="en-US" sz="2000" b="1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요약</a:t>
            </a:r>
            <a:endParaRPr lang="en-US" altLang="ko-KR" sz="2000" b="1" dirty="0" smtClean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10867022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8"/>
          <p:cNvSpPr>
            <a:spLocks noGrp="1"/>
          </p:cNvSpPr>
          <p:nvPr>
            <p:ph type="title"/>
          </p:nvPr>
        </p:nvSpPr>
        <p:spPr>
          <a:xfrm>
            <a:off x="531274" y="2564895"/>
            <a:ext cx="8081453" cy="800724"/>
          </a:xfrm>
        </p:spPr>
        <p:txBody>
          <a:bodyPr/>
          <a:lstStyle/>
          <a:p>
            <a:pPr algn="ctr"/>
            <a:r>
              <a:rPr lang="en-US" altLang="ko-KR" sz="2600" dirty="0" smtClean="0"/>
              <a:t>3.1 </a:t>
            </a:r>
            <a:r>
              <a:rPr lang="ko-KR" altLang="en-US" sz="2600" dirty="0" smtClean="0"/>
              <a:t>분류 알고리즘 선택</a:t>
            </a:r>
            <a:endParaRPr lang="en-US" altLang="ko-KR" sz="26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117</a:t>
            </a:fld>
            <a:endParaRPr lang="en-US" dirty="0"/>
          </a:p>
        </p:txBody>
      </p:sp>
      <p:cxnSp>
        <p:nvCxnSpPr>
          <p:cNvPr id="8" name="직선 연결선 7"/>
          <p:cNvCxnSpPr/>
          <p:nvPr/>
        </p:nvCxnSpPr>
        <p:spPr>
          <a:xfrm>
            <a:off x="1461222" y="3398841"/>
            <a:ext cx="6163949" cy="11869"/>
          </a:xfrm>
          <a:prstGeom prst="line">
            <a:avLst/>
          </a:prstGeom>
          <a:ln w="57150">
            <a:solidFill>
              <a:srgbClr val="E0A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6689131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분류 알고리즘 선택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특정 문제에 알맞은 분류 알고리즘을 선택하려면 연습과 경험이 필요함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알고리즘은 저마다 특징이 있고 일정한 가정을 전제로 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데이비드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월퍼트의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b="1" dirty="0" smtClean="0">
                <a:latin typeface="KoPub돋움체_Pro Light" pitchFamily="18" charset="-127"/>
                <a:ea typeface="KoPub돋움체_Pro Light" pitchFamily="18" charset="-127"/>
              </a:rPr>
              <a:t>공짜 점심 없음 이론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을 되새겨 보면 모든 경우에 뛰어난 성능을 낼 수 있는 분류 모델은 없음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실제로 최소한 몇 개의 학습 알고리즘 성능을 비교하고 해당 문제에 최선인 모델을 선택하는 것이 항상 권장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특성이나 샘플의 개수에 따라 다르고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데이터셋에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있는 잡음 데이터의 양과 클래스가 선형적으로 구분되는지 아닌지에 따라서도 다를 것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3.1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분류 알고리즘 선택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79599540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분류 알고리즘 선택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결국 분류 모델의 예측 성능과 계산 성능은 학습에 사용하려는 데이터에 크게 의존함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머신 러닝 알고리즘을 훈련하기 위한 다섯 가지 주요 단계를 정리하면 다음과 같음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buNone/>
            </a:pPr>
            <a:r>
              <a:rPr lang="en-US" altLang="ko-KR" b="1" dirty="0" smtClean="0">
                <a:solidFill>
                  <a:srgbClr val="FF6600"/>
                </a:solidFill>
                <a:latin typeface="KoPub돋움체_Pro Light" pitchFamily="18" charset="-127"/>
                <a:ea typeface="KoPub돋움체_Pro Light" pitchFamily="18" charset="-127"/>
              </a:rPr>
              <a:t>    1.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특성을 선택하고 훈련 샘플을 모음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buNone/>
            </a:pPr>
            <a:r>
              <a:rPr lang="en-US" altLang="ko-KR" b="1" dirty="0" smtClean="0">
                <a:solidFill>
                  <a:srgbClr val="FF6600"/>
                </a:solidFill>
                <a:latin typeface="KoPub돋움체_Pro Light" pitchFamily="18" charset="-127"/>
                <a:ea typeface="KoPub돋움체_Pro Light" pitchFamily="18" charset="-127"/>
              </a:rPr>
              <a:t>    2.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성능 지표를 선택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buNone/>
            </a:pPr>
            <a:r>
              <a:rPr lang="en-US" altLang="ko-KR" b="1" dirty="0" smtClean="0">
                <a:solidFill>
                  <a:srgbClr val="FF6600"/>
                </a:solidFill>
                <a:latin typeface="KoPub돋움체_Pro Light" pitchFamily="18" charset="-127"/>
                <a:ea typeface="KoPub돋움체_Pro Light" pitchFamily="18" charset="-127"/>
              </a:rPr>
              <a:t>    3.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분류 모델과 최적화 알고리즘을 선택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buNone/>
            </a:pPr>
            <a:r>
              <a:rPr lang="en-US" altLang="ko-KR" b="1" dirty="0" smtClean="0">
                <a:solidFill>
                  <a:srgbClr val="FF6600"/>
                </a:solidFill>
                <a:latin typeface="KoPub돋움체_Pro Light" pitchFamily="18" charset="-127"/>
                <a:ea typeface="KoPub돋움체_Pro Light" pitchFamily="18" charset="-127"/>
              </a:rPr>
              <a:t>    4.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모델의 성능을 평가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buNone/>
            </a:pPr>
            <a:r>
              <a:rPr lang="en-US" altLang="ko-KR" b="1" dirty="0" smtClean="0">
                <a:solidFill>
                  <a:srgbClr val="FF6600"/>
                </a:solidFill>
                <a:latin typeface="KoPub돋움체_Pro Light" pitchFamily="18" charset="-127"/>
                <a:ea typeface="KoPub돋움체_Pro Light" pitchFamily="18" charset="-127"/>
              </a:rPr>
              <a:t>    5.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알고리즘을 튜닝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3.1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분류 알고리즘 선택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261001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인공 뉴런의 수학적 정의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결정 함수는 다음과 같음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머신 러닝 분야에서는 음수 임계 값 또는 가중치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w</a:t>
            </a:r>
            <a:r>
              <a:rPr lang="en-US" altLang="ko-KR" baseline="-25000" dirty="0" err="1" smtClean="0">
                <a:latin typeface="KoPub돋움체_Pro Light" pitchFamily="18" charset="-127"/>
                <a:ea typeface="KoPub돋움체_Pro Light" pitchFamily="18" charset="-127"/>
              </a:rPr>
              <a:t>o</a:t>
            </a:r>
            <a:r>
              <a:rPr lang="en-US" altLang="ko-KR" baseline="-25000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= -θ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</a:t>
            </a:r>
            <a:r>
              <a:rPr lang="ko-KR" altLang="en-US" b="1" dirty="0" smtClean="0">
                <a:latin typeface="KoPub돋움체_Pro Light" pitchFamily="18" charset="-127"/>
                <a:ea typeface="KoPub돋움체_Pro Light" pitchFamily="18" charset="-127"/>
              </a:rPr>
              <a:t>절편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이라고 함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2.1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인공 뉴런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: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초기 머신 러닝의 간단한 역사</a:t>
            </a:r>
            <a:endParaRPr lang="ko-KR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57973" y="2161646"/>
            <a:ext cx="3331147" cy="11321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324737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8"/>
          <p:cNvSpPr>
            <a:spLocks noGrp="1"/>
          </p:cNvSpPr>
          <p:nvPr>
            <p:ph type="title"/>
          </p:nvPr>
        </p:nvSpPr>
        <p:spPr>
          <a:xfrm>
            <a:off x="531274" y="2564895"/>
            <a:ext cx="8081453" cy="800724"/>
          </a:xfrm>
        </p:spPr>
        <p:txBody>
          <a:bodyPr/>
          <a:lstStyle/>
          <a:p>
            <a:pPr algn="ctr"/>
            <a:r>
              <a:rPr lang="en-US" altLang="ko-KR" sz="2600" dirty="0" smtClean="0"/>
              <a:t>3.2 </a:t>
            </a:r>
            <a:r>
              <a:rPr lang="ko-KR" altLang="en-US" sz="2600" dirty="0" err="1" smtClean="0"/>
              <a:t>사이킷런</a:t>
            </a:r>
            <a:r>
              <a:rPr lang="ko-KR" altLang="en-US" sz="2600" dirty="0" smtClean="0"/>
              <a:t> 첫걸음</a:t>
            </a:r>
            <a:r>
              <a:rPr lang="en-US" altLang="ko-KR" sz="2600" dirty="0" smtClean="0"/>
              <a:t>: </a:t>
            </a:r>
            <a:r>
              <a:rPr lang="ko-KR" altLang="en-US" sz="2600" dirty="0" err="1" smtClean="0"/>
              <a:t>퍼셉트론</a:t>
            </a:r>
            <a:r>
              <a:rPr lang="ko-KR" altLang="en-US" sz="2600" dirty="0" smtClean="0"/>
              <a:t> 훈련</a:t>
            </a:r>
            <a:endParaRPr lang="en-US" altLang="ko-KR" sz="26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120</a:t>
            </a:fld>
            <a:endParaRPr lang="en-US" dirty="0"/>
          </a:p>
        </p:txBody>
      </p:sp>
      <p:cxnSp>
        <p:nvCxnSpPr>
          <p:cNvPr id="8" name="직선 연결선 7"/>
          <p:cNvCxnSpPr/>
          <p:nvPr/>
        </p:nvCxnSpPr>
        <p:spPr>
          <a:xfrm>
            <a:off x="1461222" y="3398841"/>
            <a:ext cx="6163949" cy="11869"/>
          </a:xfrm>
          <a:prstGeom prst="line">
            <a:avLst/>
          </a:prstGeom>
          <a:ln w="57150">
            <a:solidFill>
              <a:srgbClr val="E0A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90601686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사이킷런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첫걸음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: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퍼셉트론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훈련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이제 사용하기 쉬운 인터페이스로 분류 알고리즘을 최적화하여 구현한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사이킷런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API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살펴보자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사이킷런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라이브러리는 많은 학습 알고리즘을 제공할 뿐만 아니라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데이터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전처리나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세부 조정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모델 평가를 위해 편리하게 사용할 수 있는 함수가 많음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3.2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사이킷런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첫걸음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: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퍼셉트론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훈련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72813553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사이킷런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첫걸음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: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퍼셉트론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훈련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2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장에서 구현한 것과 비슷한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퍼셉트론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모델을 훈련하는 것으로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사이킷런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라이브러리를 시작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예제를 간단하게 만들기 위해 이어지는 절에서는 계속 익숙한 붓꽃 데이터를 사용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붓꽃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데이터셋은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간단하지만 인기가 많고 알고리즘을 테스트하고 실험할 때 자주 사용되기 때문에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사이킷런에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이미 포함되어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시각화를 위해 붓꽃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데이터셋에서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두 개의 특성만 사용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3.2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사이킷런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첫걸음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: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퍼셉트론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훈련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32160241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사이킷런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첫걸음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: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퍼셉트론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훈련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150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개의 꽃 샘플에서 꽃잎 길이와 꽃잎 너비를 특성 행렬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X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 할당하고 꽃 품종에 해당하는 클래스 레이블을 벡터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y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 할당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3.2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사이킷런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첫걸음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: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퍼셉트론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훈련</a:t>
            </a:r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580" y="2564895"/>
            <a:ext cx="4851831" cy="3123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151465085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사이킷런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첫걸음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: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퍼셉트론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훈련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np.unique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(y)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함수는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iris.target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 저장된 세 개의 고유한 클래스 레이블을 반환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결과에서 보듯이 붓꽃의 클래스 이름인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Iris-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setosa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Iris-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versicolor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Iris-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virginica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이미 정수로 저장되어 있음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여기서는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0, 1, 2)</a:t>
            </a: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사이킷런의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많은 함수와 클래스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메서드는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문자열 형태의 클래스 레이블을 다룰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정수 레이블이 권장되는 이유는 사소한 실수를 피할 수 있고 작은 메모리 영역을 차지하므로 계산 성능을 향상시키기 때문임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클래스 레이블을 정수로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인코딩하는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것은 대부분 머신 러닝 라이브러리들의 공통된 관례이기도 함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3.2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사이킷런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첫걸음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: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퍼셉트론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훈련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39027619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사이킷런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첫걸음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: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퍼셉트론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훈련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처음 본 데이터에서 훈련된 모델 성능을 평가하기 위해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데이터셋을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훈련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데이터셋과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테스트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데이터셋으로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분할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사이킷런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model_selection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모듈의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train_test_split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함수를 사용해서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X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y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배열을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랜덤하게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나눔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30%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테스트 데이터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(45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개의 샘플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), 70%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훈련 데이터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(105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개의 샘플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가 됨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3.2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사이킷런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첫걸음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: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퍼셉트론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훈련</a:t>
            </a:r>
            <a:endParaRPr lang="ko-KR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581" y="2507288"/>
            <a:ext cx="6677820" cy="10806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437355505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사이킷런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첫걸음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: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퍼셉트론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훈련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train_test_split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함수가 분할하기 전에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데이터셋을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미리 섞음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그렇지 않으면 클래스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0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과 클래스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 있는 샘플이 모두 훈련 데이터셋에 들어가고 테스트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데이터셋은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클래스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2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의 샘플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45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개만으로 구성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데이터셋을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분할 전 무작위로 섞기 위해 사용되는 유사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난수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생성기에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random_state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매개변수로 고정된 랜덤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시드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random_state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= 1)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전달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random_state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고정하면 실행 결과를 재현할 수 있음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3.2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사이킷런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첫걸음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: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퍼셉트론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훈련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93993056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사이킷런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첫걸음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: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퍼셉트론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훈련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마지막으로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stratify = y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통해 계층화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(stratification)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기능을 사용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여기서 계층화는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train_test_split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함수가 훈련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데이터셋과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테스트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데이터셋의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클래스 레이블 비율을 입력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데이터셋과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동일하게 만든다는 의미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넘파이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bincount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함수를 사용하여 배열에 있는 고유한 값의 등장 횟수를 헤아릴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계층화가 잘 되었는지 확인해 보자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3.2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사이킷런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첫걸음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: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퍼셉트론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훈련</a:t>
            </a:r>
            <a:endParaRPr lang="ko-KR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580" y="3486607"/>
            <a:ext cx="5933259" cy="1945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277996280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사이킷런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첫걸음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: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퍼셉트론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훈련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2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장 </a:t>
            </a:r>
            <a:r>
              <a:rPr lang="ko-KR" altLang="en-US" b="1" dirty="0" smtClean="0">
                <a:latin typeface="KoPub돋움체_Pro Light" pitchFamily="18" charset="-127"/>
                <a:ea typeface="KoPub돋움체_Pro Light" pitchFamily="18" charset="-127"/>
              </a:rPr>
              <a:t>경사 </a:t>
            </a:r>
            <a:r>
              <a:rPr lang="ko-KR" altLang="en-US" b="1" dirty="0" err="1" smtClean="0">
                <a:latin typeface="KoPub돋움체_Pro Light" pitchFamily="18" charset="-127"/>
                <a:ea typeface="KoPub돋움체_Pro Light" pitchFamily="18" charset="-127"/>
              </a:rPr>
              <a:t>하강법</a:t>
            </a:r>
            <a:r>
              <a:rPr lang="ko-KR" altLang="en-US" b="1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예제에서 보았던 것처럼 많은 머신 러닝 알고리즘과 최적화 알고리즘은 최상의 성능을 위해 특성 스케일 조정이 필요함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여기서는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사이킷런의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preprocessing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모듈의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StandardScaler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클래스를 사용하여 특성을 표준화함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3.2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사이킷런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첫걸음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: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퍼셉트론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훈련</a:t>
            </a:r>
            <a:endParaRPr lang="ko-KR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580" y="3083358"/>
            <a:ext cx="6151674" cy="18631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73353058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사이킷런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첫걸음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: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퍼셉트론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훈련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앞 코드는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preprocessing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모듈에서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StandardScaler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클래스를 로드하고 새로운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StandardScaler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객체를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sc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변수에 할당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StandardScaler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의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fit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메서드는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훈련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데이터셋의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각 특성 차원마다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μ(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샘플 평균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σ(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표준 편차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계산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transform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메서드를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호출하면 계산된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σ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사용하여 훈련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데이터셋을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표준화함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그다음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훈련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데이터셋과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테스트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데이터셋의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샘플이 서로 같은 비율로 이동되도록 동일한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σ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사용하여 테스트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데이터셋을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표준화함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3.2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사이킷런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첫걸음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: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퍼셉트론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훈련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621953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인공 뉴런의 수학적 정의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그림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2-2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퍼셉트론 결정 함수로 최종 입력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z = </a:t>
            </a:r>
            <a:r>
              <a:rPr lang="en-US" altLang="ko-KR" b="1" dirty="0" err="1" smtClean="0">
                <a:latin typeface="KoPub돋움체_Pro Light" pitchFamily="18" charset="-127"/>
                <a:ea typeface="KoPub돋움체_Pro Light" pitchFamily="18" charset="-127"/>
              </a:rPr>
              <a:t>w</a:t>
            </a:r>
            <a:r>
              <a:rPr lang="en-US" altLang="ko-KR" baseline="30000" dirty="0" err="1" smtClean="0">
                <a:latin typeface="KoPub돋움체_Pro Light" pitchFamily="18" charset="-127"/>
                <a:ea typeface="KoPub돋움체_Pro Light" pitchFamily="18" charset="-127"/>
              </a:rPr>
              <a:t>T</a:t>
            </a:r>
            <a:r>
              <a:rPr lang="en-US" altLang="ko-KR" b="1" dirty="0" err="1" smtClean="0">
                <a:latin typeface="KoPub돋움체_Pro Light" pitchFamily="18" charset="-127"/>
                <a:ea typeface="KoPub돋움체_Pro Light" pitchFamily="18" charset="-127"/>
              </a:rPr>
              <a:t>x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가 이진 출력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(-1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또는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으로 압축되는 방법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왼쪽 그림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과 이를 사용하여 선형 분리가 가능한 두 개의 클래스 사이를 구별하는 방법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오른쪽 그림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을 보여 줌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2.1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인공 뉴런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: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초기 머신 러닝의 간단한 역사</a:t>
            </a:r>
            <a:endParaRPr lang="ko-KR" altLang="en-US" dirty="0"/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597117" y="2737716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/>
              <a:t> </a:t>
            </a:r>
            <a:r>
              <a:rPr lang="ko-KR" altLang="en-US" sz="1600" b="1" dirty="0" smtClean="0"/>
              <a:t>그림 </a:t>
            </a:r>
            <a:r>
              <a:rPr lang="en-US" altLang="ko-KR" sz="1600" b="1" dirty="0" smtClean="0"/>
              <a:t>2-2 </a:t>
            </a:r>
            <a:r>
              <a:rPr lang="ko-KR" altLang="en-US" sz="1600" b="1" dirty="0" err="1" smtClean="0"/>
              <a:t>퍼셉트론의</a:t>
            </a:r>
            <a:r>
              <a:rPr lang="ko-KR" altLang="en-US" sz="1600" b="1" dirty="0" smtClean="0"/>
              <a:t> 결정 함수와 결정 경계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4724" y="3025751"/>
            <a:ext cx="6394188" cy="35748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381817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사이킷런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첫걸음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: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퍼셉트론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훈련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훈련 데이터를 표준화한 후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퍼셉트론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모델을 훈련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사이킷런의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알고리즘은 대부분 기본적으로 </a:t>
            </a:r>
            <a:r>
              <a:rPr lang="en-US" altLang="ko-KR" b="1" dirty="0" err="1" smtClean="0">
                <a:latin typeface="KoPub돋움체_Pro Light" pitchFamily="18" charset="-127"/>
                <a:ea typeface="KoPub돋움체_Pro Light" pitchFamily="18" charset="-127"/>
              </a:rPr>
              <a:t>OvR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(One-versus-Rest)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방식을 사용하여 다중 분류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(multiclass classification)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지원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세개의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붓꽃 클래스를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퍼셉트론에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한 번에 주입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코드는 다음과 같음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3.2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사이킷런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첫걸음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: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퍼셉트론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훈련</a:t>
            </a:r>
            <a:endParaRPr lang="ko-KR" alt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580" y="3544214"/>
            <a:ext cx="5501096" cy="14234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758485655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사이킷런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첫걸음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: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퍼셉트론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훈련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사이킷런의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인터페이스는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2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장에서 직접 구현한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퍼셉트론과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비슷함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linear_model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모듈에서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Perceptron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클래스를 로드하고 새로운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Perceptron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객체를 생성한 후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fit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메서드를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사용하여 모델을 훈련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모델 매개변수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eta0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2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장에서 직접 구현한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퍼셉트론에서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사용했던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학습률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eta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와 같음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max_iter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매개변수는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훈련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데이터셋을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반복할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에포크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횟수를 정의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3.2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사이킷런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첫걸음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: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퍼셉트론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훈련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64345262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사이킷런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첫걸음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: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퍼셉트론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훈련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2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장에서 했던 것처럼 적절한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학습률을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찾으려면 어느 정도 실험이 필요함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학습률이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너무 크면 알고리즘은 전역 최솟값을 지나침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학습률이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너무 작으면 학습 속도가 느리기 때문에 특히 대규모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데이터셋에서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수렴하기까지 많은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에포크가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필요함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에포크마다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훈련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데이터셋을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섞은 결과가 나중에 그대로 재현되도록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random_state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매개변수를 사용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3.2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사이킷런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첫걸음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: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퍼셉트론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훈련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96823070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사이킷런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첫걸음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: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퍼셉트론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훈련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사이킷런에서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모델을 훈련하고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2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장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퍼셉트론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구현처럼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predict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메서드로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예측을 만들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코드는 다음과 같음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코드를 실행하면 이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퍼셉트론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모델이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45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개의 샘플에서 한 개를 잘못 분류함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테스트 데이터 셋에 대한 분류 오차는 약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0.022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또는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2.2%(1/45 ≈ 0.022)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3.2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사이킷런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첫걸음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: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퍼셉트론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훈련</a:t>
            </a:r>
            <a:endParaRPr lang="ko-KR" alt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580" y="2852930"/>
            <a:ext cx="6932431" cy="9952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536053888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사이킷런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첫걸음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: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퍼셉트론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훈련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사이킷런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라이브러리는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metrics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모듈 아래에 다양한 성능 지표를 구현해 놓았음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예를 들어 테스트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데이터셋에서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퍼셉트론의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분류 정확도는 다음과 같이 계산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3.2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사이킷런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첫걸음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: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퍼셉트론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훈련</a:t>
            </a:r>
            <a:endParaRPr lang="ko-KR" alt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57973" y="2622502"/>
            <a:ext cx="7067550" cy="1133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261825281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사이킷런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첫걸음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: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퍼셉트론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훈련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y_test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진짜 클래스 레이블이고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y_pred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앞서 예측한 클래스 레이블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사이킷런의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분류기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(classifier)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분류기의 예측 정확도를 계산하는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score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메서드를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가지고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메서드는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predict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메서드와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accuracy_score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메서드를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연결하여 정확도를 계산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3.2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사이킷런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첫걸음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: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퍼셉트론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훈련</a:t>
            </a:r>
            <a:endParaRPr lang="ko-KR" alt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580" y="3198572"/>
            <a:ext cx="6730843" cy="7219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028211480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사이킷런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첫걸음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: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퍼셉트론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훈련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마지막으로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2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장에서 만든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plot_decision_regions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함수를 사용하여 새로운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퍼셉트론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모델의 결정 경계를 그려서 세 개의 붓꽃 샘플을 잘 구분하는지 시각화함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여기서는 조금 수정해서 테스트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데이터셋의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샘플을 작은 원으로 다르게 표시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3.2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사이킷런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첫걸음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: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퍼셉트론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훈련</a:t>
            </a:r>
            <a:endParaRPr lang="ko-KR" alt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580" y="2852930"/>
            <a:ext cx="6331676" cy="34621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354530674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사이킷런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첫걸음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: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퍼셉트론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훈련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3.2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사이킷런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첫걸음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: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퍼셉트론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훈련</a:t>
            </a:r>
            <a:endParaRPr lang="ko-KR" alt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73187" y="1931218"/>
            <a:ext cx="5732961" cy="45517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52053147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사이킷런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첫걸음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: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퍼셉트론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훈련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3.2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사이킷런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첫걸음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: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퍼셉트론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훈련</a:t>
            </a:r>
            <a:endParaRPr lang="ko-KR" altLang="en-US" dirty="0"/>
          </a:p>
        </p:txBody>
      </p:sp>
      <p:pic>
        <p:nvPicPr>
          <p:cNvPr id="1126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88401" y="2055676"/>
            <a:ext cx="3031050" cy="221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26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30794" y="2392074"/>
            <a:ext cx="6010732" cy="20601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831532538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사이킷런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첫걸음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: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퍼셉트론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훈련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수정된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plot_decision_regions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함수에 결과 그래프에 표시할 테스트 샘플 인덱스를 지정할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코드는 다음과 같음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3.2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사이킷런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첫걸음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: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퍼셉트론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훈련</a:t>
            </a:r>
            <a:endParaRPr lang="ko-KR" altLang="en-US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581" y="2795323"/>
            <a:ext cx="6016450" cy="35574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8165938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퍼셉트론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학습 규칙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MCP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뉴런과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로젠블라트의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임계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퍼셉트론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모델 이면에 있는 전반적인 아이디어는 뇌의 뉴런 하나가 작동하는 방식을 흉내 내려는 환원주의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(reductionism)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접근 방식을 사용한 것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즉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출력을 내거나 내지 않는 두 가지 경우만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로젠블라트의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초기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퍼셉트론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학습 규칙은 매우 간단함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2.1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인공 뉴런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: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초기 머신 러닝의 간단한 역사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15097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사이킷런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첫걸음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: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퍼셉트론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훈련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결과 그래프에서 볼 수 있듯이 세 개의 붓꽃 클래스는 선형 결정 경계로 완벽하게 분류되지 못함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3.2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사이킷런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첫걸음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: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퍼셉트론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훈련</a:t>
            </a:r>
            <a:endParaRPr lang="ko-KR" altLang="en-US" dirty="0"/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597117" y="2449681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/>
              <a:t> </a:t>
            </a:r>
            <a:r>
              <a:rPr lang="ko-KR" altLang="en-US" sz="1600" b="1" dirty="0" smtClean="0"/>
              <a:t>그림 </a:t>
            </a:r>
            <a:r>
              <a:rPr lang="en-US" altLang="ko-KR" sz="1600" b="1" dirty="0" smtClean="0"/>
              <a:t>3-1 </a:t>
            </a:r>
            <a:r>
              <a:rPr lang="ko-KR" altLang="en-US" sz="1600" b="1" dirty="0" err="1" smtClean="0"/>
              <a:t>퍼셉트론</a:t>
            </a:r>
            <a:r>
              <a:rPr lang="ko-KR" altLang="en-US" sz="1600" b="1" dirty="0" smtClean="0"/>
              <a:t> 모델이 만든 붓꽃 </a:t>
            </a:r>
            <a:r>
              <a:rPr lang="ko-KR" altLang="en-US" sz="1600" b="1" dirty="0" err="1" smtClean="0"/>
              <a:t>데이터셋의</a:t>
            </a:r>
            <a:r>
              <a:rPr lang="ko-KR" altLang="en-US" sz="1600" b="1" dirty="0" smtClean="0"/>
              <a:t> 결정 경계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7118" y="2795323"/>
            <a:ext cx="5690472" cy="37936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114402065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사이킷런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첫걸음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: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퍼셉트론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훈련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퍼셉트론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알고리즘은 선형적으로 구분되지 않는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데이터셋에는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수렴하지 못함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실전에서 보통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퍼셉트론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알고리즘을 추천하지 않는 이유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다음 절에서 클래스가 선형적으로 완벽하게 구분되지 않더라도 최솟값에 수렴하는 좀 더 강력한 선형 분류 모델을 알아보자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3.2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사이킷런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첫걸음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: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퍼셉트론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훈련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42134821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8"/>
          <p:cNvSpPr>
            <a:spLocks noGrp="1"/>
          </p:cNvSpPr>
          <p:nvPr>
            <p:ph type="title"/>
          </p:nvPr>
        </p:nvSpPr>
        <p:spPr>
          <a:xfrm>
            <a:off x="531274" y="2564895"/>
            <a:ext cx="8081453" cy="800724"/>
          </a:xfrm>
        </p:spPr>
        <p:txBody>
          <a:bodyPr/>
          <a:lstStyle/>
          <a:p>
            <a:pPr algn="ctr"/>
            <a:r>
              <a:rPr lang="en-US" altLang="ko-KR" sz="2600" dirty="0" smtClean="0"/>
              <a:t>3.3 </a:t>
            </a:r>
            <a:r>
              <a:rPr lang="ko-KR" altLang="en-US" sz="2600" dirty="0" err="1" smtClean="0"/>
              <a:t>로지스틱</a:t>
            </a:r>
            <a:r>
              <a:rPr lang="ko-KR" altLang="en-US" sz="2600" dirty="0" smtClean="0"/>
              <a:t> 회귀를 사용한 클래스 확률 모델링</a:t>
            </a:r>
            <a:endParaRPr lang="en-US" altLang="ko-KR" sz="26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142</a:t>
            </a:fld>
            <a:endParaRPr lang="en-US" dirty="0"/>
          </a:p>
        </p:txBody>
      </p:sp>
      <p:cxnSp>
        <p:nvCxnSpPr>
          <p:cNvPr id="8" name="직선 연결선 7"/>
          <p:cNvCxnSpPr/>
          <p:nvPr/>
        </p:nvCxnSpPr>
        <p:spPr>
          <a:xfrm>
            <a:off x="1461222" y="3398841"/>
            <a:ext cx="6163949" cy="11869"/>
          </a:xfrm>
          <a:prstGeom prst="line">
            <a:avLst/>
          </a:prstGeom>
          <a:ln w="57150">
            <a:solidFill>
              <a:srgbClr val="E0A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91255644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로지스틱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회귀를 사용한 클래스 확률 모델링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퍼셉트론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규칙은 머신 러닝 분류 알고리즘을 배우기에 간단하고 좋은 모델이지만 가장 큰 단점은 클래스가 선형적으로 구분되지 않을 때 수렴할 수 없다는 것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이전 절의 분류 작업이 그런 예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에포크마다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적어도 하나의 샘플이 잘못 분류되기 때문에 가중치 업데이트가 끝도 없이 계속됨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물론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학습률을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바꾸거나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에포크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횟수를 늘릴 수 있지만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퍼셉트론은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이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데이터셋에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절대 수렴하지 못함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1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3.3 </a:t>
            </a:r>
            <a:r>
              <a:rPr lang="ko-KR" altLang="en-US" sz="3100" dirty="0" err="1" smtClean="0">
                <a:latin typeface="KoPub돋움체_Pro Bold" pitchFamily="18" charset="-127"/>
                <a:ea typeface="KoPub돋움체_Pro Bold" pitchFamily="18" charset="-127"/>
              </a:rPr>
              <a:t>로지스틱</a:t>
            </a:r>
            <a:r>
              <a:rPr lang="ko-KR" altLang="en-US" sz="3100" dirty="0" smtClean="0">
                <a:latin typeface="KoPub돋움체_Pro Bold" pitchFamily="18" charset="-127"/>
                <a:ea typeface="KoPub돋움체_Pro Bold" pitchFamily="18" charset="-127"/>
              </a:rPr>
              <a:t> 회귀를 사용한 클래스 확률 모델링</a:t>
            </a:r>
            <a:endParaRPr lang="ko-KR" altLang="en-US" sz="3100" dirty="0"/>
          </a:p>
        </p:txBody>
      </p:sp>
    </p:spTree>
    <p:extLst>
      <p:ext uri="{BB962C8B-B14F-4D97-AF65-F5344CB8AC3E}">
        <p14:creationId xmlns:p14="http://schemas.microsoft.com/office/powerpoint/2010/main" val="421947556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로지스틱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회귀를 사용한 클래스 확률 모델링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여전히 간단하지만 선형 이진 분류 문제에 더 강력한 다른 알고리즘인 </a:t>
            </a:r>
            <a:r>
              <a:rPr lang="ko-KR" altLang="en-US" b="1" dirty="0" err="1" smtClean="0">
                <a:latin typeface="KoPub돋움체_Pro Light" pitchFamily="18" charset="-127"/>
                <a:ea typeface="KoPub돋움체_Pro Light" pitchFamily="18" charset="-127"/>
              </a:rPr>
              <a:t>로지스틱</a:t>
            </a:r>
            <a:r>
              <a:rPr lang="ko-KR" altLang="en-US" b="1" dirty="0" smtClean="0">
                <a:latin typeface="KoPub돋움체_Pro Light" pitchFamily="18" charset="-127"/>
                <a:ea typeface="KoPub돋움체_Pro Light" pitchFamily="18" charset="-127"/>
              </a:rPr>
              <a:t> 회귀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(logistic regression)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살펴보는 것이 현명한 방법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이름이 회귀이지만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로지스틱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회귀는 회귀가 아니라 분류 모델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1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3.3 </a:t>
            </a:r>
            <a:r>
              <a:rPr lang="ko-KR" altLang="en-US" sz="3100" dirty="0" err="1" smtClean="0">
                <a:latin typeface="KoPub돋움체_Pro Bold" pitchFamily="18" charset="-127"/>
                <a:ea typeface="KoPub돋움체_Pro Bold" pitchFamily="18" charset="-127"/>
              </a:rPr>
              <a:t>로지스틱</a:t>
            </a:r>
            <a:r>
              <a:rPr lang="ko-KR" altLang="en-US" sz="3100" dirty="0" smtClean="0">
                <a:latin typeface="KoPub돋움체_Pro Bold" pitchFamily="18" charset="-127"/>
                <a:ea typeface="KoPub돋움체_Pro Bold" pitchFamily="18" charset="-127"/>
              </a:rPr>
              <a:t> 회귀를 사용한 클래스 확률 모델링</a:t>
            </a:r>
            <a:endParaRPr lang="ko-KR" altLang="en-US" sz="3100" dirty="0"/>
          </a:p>
        </p:txBody>
      </p:sp>
    </p:spTree>
    <p:extLst>
      <p:ext uri="{BB962C8B-B14F-4D97-AF65-F5344CB8AC3E}">
        <p14:creationId xmlns:p14="http://schemas.microsoft.com/office/powerpoint/2010/main" val="556770009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로지스틱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회귀의 이해와 조건부 확률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로지스틱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회귀는 구현하기 매우 쉽고 선형적으로 구분되는 클래스에 뛰어난 성능을 내는 분류 모델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산업계에서 가장 널리 사용되는 분류 알고리즘 중 하나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퍼셉트론이나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아달린과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마찬가지로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로지스틱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회귀 모델도 이진 분류를 위한 선형 모델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1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3.3 </a:t>
            </a:r>
            <a:r>
              <a:rPr lang="ko-KR" altLang="en-US" sz="3100" dirty="0" err="1" smtClean="0">
                <a:latin typeface="KoPub돋움체_Pro Bold" pitchFamily="18" charset="-127"/>
                <a:ea typeface="KoPub돋움체_Pro Bold" pitchFamily="18" charset="-127"/>
              </a:rPr>
              <a:t>로지스틱</a:t>
            </a:r>
            <a:r>
              <a:rPr lang="ko-KR" altLang="en-US" sz="3100" dirty="0" smtClean="0">
                <a:latin typeface="KoPub돋움체_Pro Bold" pitchFamily="18" charset="-127"/>
                <a:ea typeface="KoPub돋움체_Pro Bold" pitchFamily="18" charset="-127"/>
              </a:rPr>
              <a:t> 회귀를 사용한 클래스 확률 모델링</a:t>
            </a:r>
            <a:endParaRPr lang="ko-KR" altLang="en-US" sz="3100" dirty="0"/>
          </a:p>
        </p:txBody>
      </p:sp>
    </p:spTree>
    <p:extLst>
      <p:ext uri="{BB962C8B-B14F-4D97-AF65-F5344CB8AC3E}">
        <p14:creationId xmlns:p14="http://schemas.microsoft.com/office/powerpoint/2010/main" val="2547232745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로지스틱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회귀의 이해와 조건부 확률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이진 분류를 위한 확률 모델로서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로지스틱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회귀 모델 이면에 있는 아이디어를 설명하기 위해 먼저 </a:t>
            </a:r>
            <a:r>
              <a:rPr lang="ko-KR" altLang="en-US" b="1" dirty="0" err="1" smtClean="0">
                <a:latin typeface="KoPub돋움체_Pro Light" pitchFamily="18" charset="-127"/>
                <a:ea typeface="KoPub돋움체_Pro Light" pitchFamily="18" charset="-127"/>
              </a:rPr>
              <a:t>오즈비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(odds ratio)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소개함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오즈는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특정 이벤트가 발생할 확률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오즈비는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       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처럼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쓸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여기서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P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양성 샘플일 확률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양성 샘플은 좋은 것을 의미하지 않고 예측하려는 대상을 말함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예를 들어 환자가 어떤 질병을 가지고 있을 확률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양성 샘플이 클래스 레이블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y = 1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인 샘플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오즈비에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로그 함수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로그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오즈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취해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로짓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en-US" altLang="ko-KR" dirty="0" err="1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logit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함수를 정의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1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3.3 </a:t>
            </a:r>
            <a:r>
              <a:rPr lang="ko-KR" altLang="en-US" sz="3100" dirty="0" err="1" smtClean="0">
                <a:latin typeface="KoPub돋움체_Pro Bold" pitchFamily="18" charset="-127"/>
                <a:ea typeface="KoPub돋움체_Pro Bold" pitchFamily="18" charset="-127"/>
              </a:rPr>
              <a:t>로지스틱</a:t>
            </a:r>
            <a:r>
              <a:rPr lang="ko-KR" altLang="en-US" sz="3100" dirty="0" smtClean="0">
                <a:latin typeface="KoPub돋움체_Pro Bold" pitchFamily="18" charset="-127"/>
                <a:ea typeface="KoPub돋움체_Pro Bold" pitchFamily="18" charset="-127"/>
              </a:rPr>
              <a:t> 회귀를 사용한 클래스 확률 모델링</a:t>
            </a:r>
            <a:endParaRPr lang="ko-KR" altLang="en-US" sz="3100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73318" y="2706847"/>
            <a:ext cx="509616" cy="4341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15580" y="4811568"/>
            <a:ext cx="2806337" cy="8846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165988001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로지스틱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회귀의 이해와 조건부 확률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여기서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log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컴퓨터 과학에서 널리 사용되는 자연 로그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logit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0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사이의 입력 값을 받아 실수 범위 값으로 변환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특성의 가중치 합과 로그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오즈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사이의 선형 관계를 다음과 같이 쓸 수 있음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1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3.3 </a:t>
            </a:r>
            <a:r>
              <a:rPr lang="ko-KR" altLang="en-US" sz="3100" dirty="0" err="1" smtClean="0">
                <a:latin typeface="KoPub돋움체_Pro Bold" pitchFamily="18" charset="-127"/>
                <a:ea typeface="KoPub돋움체_Pro Bold" pitchFamily="18" charset="-127"/>
              </a:rPr>
              <a:t>로지스틱</a:t>
            </a:r>
            <a:r>
              <a:rPr lang="ko-KR" altLang="en-US" sz="3100" dirty="0" smtClean="0">
                <a:latin typeface="KoPub돋움체_Pro Bold" pitchFamily="18" charset="-127"/>
                <a:ea typeface="KoPub돋움체_Pro Bold" pitchFamily="18" charset="-127"/>
              </a:rPr>
              <a:t> 회귀를 사용한 클래스 확률 모델링</a:t>
            </a:r>
            <a:endParaRPr lang="ko-KR" altLang="en-US" sz="3100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580" y="2968144"/>
            <a:ext cx="7086600" cy="790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765362940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로지스틱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회귀의 이해와 조건부 확률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여기서                     는 특성</a:t>
            </a:r>
            <a:r>
              <a:rPr lang="ko-KR" altLang="en-US" b="1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b="1" dirty="0" smtClean="0">
                <a:latin typeface="KoPub돋움체_Pro Light" pitchFamily="18" charset="-127"/>
                <a:ea typeface="KoPub돋움체_Pro Light" pitchFamily="18" charset="-127"/>
              </a:rPr>
              <a:t>x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가 주어졌을 때 이 샘플이 클래스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 속할 조건부 확률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어떤 샘플이 특정 클래스에 속할 확률을 예측하는 것이 관심 대상이므로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logit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함수를 거꾸로 뒤집음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함수를 </a:t>
            </a:r>
            <a:r>
              <a:rPr lang="ko-KR" altLang="en-US" b="1" dirty="0" err="1" smtClean="0">
                <a:latin typeface="KoPub돋움체_Pro Light" pitchFamily="18" charset="-127"/>
                <a:ea typeface="KoPub돋움체_Pro Light" pitchFamily="18" charset="-127"/>
              </a:rPr>
              <a:t>로지스틱</a:t>
            </a:r>
            <a:r>
              <a:rPr lang="ko-KR" altLang="en-US" b="1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b="1" dirty="0" err="1" smtClean="0">
                <a:latin typeface="KoPub돋움체_Pro Light" pitchFamily="18" charset="-127"/>
                <a:ea typeface="KoPub돋움체_Pro Light" pitchFamily="18" charset="-127"/>
              </a:rPr>
              <a:t>시그모이드</a:t>
            </a:r>
            <a:r>
              <a:rPr lang="ko-KR" altLang="en-US" b="1" dirty="0" smtClean="0">
                <a:latin typeface="KoPub돋움체_Pro Light" pitchFamily="18" charset="-127"/>
                <a:ea typeface="KoPub돋움체_Pro Light" pitchFamily="18" charset="-127"/>
              </a:rPr>
              <a:t> 함수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(logistic sigmoid function)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라고 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 모양이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S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자 형태를 띠기 때문에 간단하게 줄여서 </a:t>
            </a:r>
            <a:r>
              <a:rPr lang="ko-KR" altLang="en-US" b="1" dirty="0" smtClean="0">
                <a:latin typeface="KoPub돋움체_Pro Light" pitchFamily="18" charset="-127"/>
                <a:ea typeface="KoPub돋움체_Pro Light" pitchFamily="18" charset="-127"/>
              </a:rPr>
              <a:t>시그모이드 함수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(sigmoid function)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라고도 함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1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3.3 </a:t>
            </a:r>
            <a:r>
              <a:rPr lang="ko-KR" altLang="en-US" sz="3100" dirty="0" err="1" smtClean="0">
                <a:latin typeface="KoPub돋움체_Pro Bold" pitchFamily="18" charset="-127"/>
                <a:ea typeface="KoPub돋움체_Pro Bold" pitchFamily="18" charset="-127"/>
              </a:rPr>
              <a:t>로지스틱</a:t>
            </a:r>
            <a:r>
              <a:rPr lang="ko-KR" altLang="en-US" sz="3100" dirty="0" smtClean="0">
                <a:latin typeface="KoPub돋움체_Pro Bold" pitchFamily="18" charset="-127"/>
                <a:ea typeface="KoPub돋움체_Pro Bold" pitchFamily="18" charset="-127"/>
              </a:rPr>
              <a:t> 회귀를 사용한 클래스 확률 모델링</a:t>
            </a:r>
            <a:endParaRPr lang="ko-KR" altLang="en-US" sz="3100" dirty="0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49257" y="1816004"/>
            <a:ext cx="1115863" cy="323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8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15580" y="3717035"/>
            <a:ext cx="2002089" cy="9665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115424869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로지스틱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회귀의 이해와 조건부 확률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여기서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z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가중치와 입력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즉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훈련 샘플의 특성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의 선형 조합으로 이루어진 최종 입력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1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3.3 </a:t>
            </a:r>
            <a:r>
              <a:rPr lang="ko-KR" altLang="en-US" sz="3100" dirty="0" err="1" smtClean="0">
                <a:latin typeface="KoPub돋움체_Pro Bold" pitchFamily="18" charset="-127"/>
                <a:ea typeface="KoPub돋움체_Pro Bold" pitchFamily="18" charset="-127"/>
              </a:rPr>
              <a:t>로지스틱</a:t>
            </a:r>
            <a:r>
              <a:rPr lang="ko-KR" altLang="en-US" sz="3100" dirty="0" smtClean="0">
                <a:latin typeface="KoPub돋움체_Pro Bold" pitchFamily="18" charset="-127"/>
                <a:ea typeface="KoPub돋움체_Pro Bold" pitchFamily="18" charset="-127"/>
              </a:rPr>
              <a:t> 회귀를 사용한 클래스 확률 모델링</a:t>
            </a:r>
            <a:endParaRPr lang="ko-KR" altLang="en-US" sz="3100" dirty="0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57973" y="2161646"/>
            <a:ext cx="5000897" cy="583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4320898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퍼셉트론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학습 규칙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퍼셉트론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알고리즘을 요약하면 다음 과정과 같음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buNone/>
            </a:pPr>
            <a:r>
              <a:rPr lang="en-US" altLang="ko-KR" b="1" dirty="0" smtClean="0">
                <a:solidFill>
                  <a:srgbClr val="FF6600"/>
                </a:solidFill>
                <a:latin typeface="KoPub돋움체_Pro Light" pitchFamily="18" charset="-127"/>
                <a:ea typeface="KoPub돋움체_Pro Light" pitchFamily="18" charset="-127"/>
              </a:rPr>
              <a:t>1.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가중치를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0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또는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랜덤한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작은 값으로 초기화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buNone/>
            </a:pPr>
            <a:r>
              <a:rPr lang="en-US" altLang="ko-KR" b="1" dirty="0" smtClean="0">
                <a:solidFill>
                  <a:srgbClr val="FF6600"/>
                </a:solidFill>
                <a:latin typeface="KoPub돋움체_Pro Light" pitchFamily="18" charset="-127"/>
                <a:ea typeface="KoPub돋움체_Pro Light" pitchFamily="18" charset="-127"/>
              </a:rPr>
              <a:t>2.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각 훈련 샘플      에서 다음 작업을 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buNone/>
            </a:pP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   a.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출력 값  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계산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buNone/>
            </a:pP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   b.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가중치를 업데이트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2.1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인공 뉴런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: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초기 머신 러닝의 간단한 역사</a:t>
            </a:r>
            <a:endParaRPr lang="ko-KR" alt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55776" y="2852936"/>
            <a:ext cx="334052" cy="2960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267744" y="3140968"/>
            <a:ext cx="199348" cy="3109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922122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로지스틱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회귀의 이해와 조건부 확률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시그모이드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함수가 어떤 모습인지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-7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7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까지 그려 보자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1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3.3 </a:t>
            </a:r>
            <a:r>
              <a:rPr lang="ko-KR" altLang="en-US" sz="3100" dirty="0" err="1" smtClean="0">
                <a:latin typeface="KoPub돋움체_Pro Bold" pitchFamily="18" charset="-127"/>
                <a:ea typeface="KoPub돋움체_Pro Bold" pitchFamily="18" charset="-127"/>
              </a:rPr>
              <a:t>로지스틱</a:t>
            </a:r>
            <a:r>
              <a:rPr lang="ko-KR" altLang="en-US" sz="3100" dirty="0" smtClean="0">
                <a:latin typeface="KoPub돋움체_Pro Bold" pitchFamily="18" charset="-127"/>
                <a:ea typeface="KoPub돋움체_Pro Bold" pitchFamily="18" charset="-127"/>
              </a:rPr>
              <a:t> 회귀를 사용한 클래스 확률 모델링</a:t>
            </a:r>
            <a:endParaRPr lang="ko-KR" altLang="en-US" sz="3100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73186" y="2219253"/>
            <a:ext cx="3276893" cy="43974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486575936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로지스틱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회귀의 이해와 조건부 확률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앞 코드를 실행하면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S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자 형태의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시그모이드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곡선이 그려짐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1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3.3 </a:t>
            </a:r>
            <a:r>
              <a:rPr lang="ko-KR" altLang="en-US" sz="3100" dirty="0" err="1" smtClean="0">
                <a:latin typeface="KoPub돋움체_Pro Bold" pitchFamily="18" charset="-127"/>
                <a:ea typeface="KoPub돋움체_Pro Bold" pitchFamily="18" charset="-127"/>
              </a:rPr>
              <a:t>로지스틱</a:t>
            </a:r>
            <a:r>
              <a:rPr lang="ko-KR" altLang="en-US" sz="3100" dirty="0" smtClean="0">
                <a:latin typeface="KoPub돋움체_Pro Bold" pitchFamily="18" charset="-127"/>
                <a:ea typeface="KoPub돋움체_Pro Bold" pitchFamily="18" charset="-127"/>
              </a:rPr>
              <a:t> 회귀를 사용한 클래스 확률 모델링</a:t>
            </a:r>
            <a:endParaRPr lang="ko-KR" altLang="en-US" sz="3100" dirty="0"/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597117" y="2219253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/>
              <a:t> </a:t>
            </a:r>
            <a:r>
              <a:rPr lang="ko-KR" altLang="en-US" sz="1600" b="1" dirty="0" smtClean="0"/>
              <a:t>그림 </a:t>
            </a:r>
            <a:r>
              <a:rPr lang="en-US" altLang="ko-KR" sz="1600" b="1" dirty="0" smtClean="0"/>
              <a:t>3-2 </a:t>
            </a:r>
            <a:r>
              <a:rPr lang="ko-KR" altLang="en-US" sz="1600" b="1" dirty="0" err="1" smtClean="0"/>
              <a:t>시그모이드</a:t>
            </a:r>
            <a:r>
              <a:rPr lang="ko-KR" altLang="en-US" sz="1600" b="1" dirty="0" smtClean="0"/>
              <a:t> 곡선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7117" y="2571075"/>
            <a:ext cx="6108483" cy="39879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00313966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로지스틱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회귀의 이해와 조건부 확률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z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가 무한대로 가면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(z → ∞) e-z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가 매우 작아지기 때문에        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 가까워짐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비슷하게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z → -∞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이면 점점 분모가 커지기 때문에        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0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 수렴함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시그모이드 함수는 실수 입력 값을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[0, 1]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사이의 값으로 변환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중간은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로지스틱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회귀 모델을 직관적으로 이해하기 위해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2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장과 연관 지어 생각해 보자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아달린에서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활성화 함수로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항등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함수               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사용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로지스틱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회귀에서는 앞서 정의한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시그모이드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함수가 활성화 함수가 됨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1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3.3 </a:t>
            </a:r>
            <a:r>
              <a:rPr lang="ko-KR" altLang="en-US" sz="3100" dirty="0" err="1" smtClean="0">
                <a:latin typeface="KoPub돋움체_Pro Bold" pitchFamily="18" charset="-127"/>
                <a:ea typeface="KoPub돋움체_Pro Bold" pitchFamily="18" charset="-127"/>
              </a:rPr>
              <a:t>로지스틱</a:t>
            </a:r>
            <a:r>
              <a:rPr lang="ko-KR" altLang="en-US" sz="3100" dirty="0" smtClean="0">
                <a:latin typeface="KoPub돋움체_Pro Bold" pitchFamily="18" charset="-127"/>
                <a:ea typeface="KoPub돋움체_Pro Bold" pitchFamily="18" charset="-127"/>
              </a:rPr>
              <a:t> 회귀를 사용한 클래스 확률 모델링</a:t>
            </a:r>
            <a:endParaRPr lang="ko-KR" altLang="en-US" sz="3100"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666534" y="1863634"/>
            <a:ext cx="439796" cy="312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69130" y="2195175"/>
            <a:ext cx="439796" cy="312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48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26660" y="2847276"/>
            <a:ext cx="1059729" cy="340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484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074093" y="3486607"/>
            <a:ext cx="901156" cy="3472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890653494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1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3.3 </a:t>
            </a:r>
            <a:r>
              <a:rPr lang="ko-KR" altLang="en-US" sz="3100" dirty="0" err="1" smtClean="0">
                <a:latin typeface="KoPub돋움체_Pro Bold" pitchFamily="18" charset="-127"/>
                <a:ea typeface="KoPub돋움체_Pro Bold" pitchFamily="18" charset="-127"/>
              </a:rPr>
              <a:t>로지스틱</a:t>
            </a:r>
            <a:r>
              <a:rPr lang="ko-KR" altLang="en-US" sz="3100" dirty="0" smtClean="0">
                <a:latin typeface="KoPub돋움체_Pro Bold" pitchFamily="18" charset="-127"/>
                <a:ea typeface="KoPub돋움체_Pro Bold" pitchFamily="18" charset="-127"/>
              </a:rPr>
              <a:t> 회귀를 사용한 클래스 확률 모델링</a:t>
            </a:r>
            <a:endParaRPr lang="ko-KR" altLang="en-US" sz="3100" dirty="0"/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597117" y="1530856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/>
              <a:t> </a:t>
            </a:r>
            <a:r>
              <a:rPr lang="ko-KR" altLang="en-US" sz="1600" b="1" dirty="0" smtClean="0"/>
              <a:t>그림 </a:t>
            </a:r>
            <a:r>
              <a:rPr lang="en-US" altLang="ko-KR" sz="1600" b="1" dirty="0" smtClean="0"/>
              <a:t>3-3 </a:t>
            </a:r>
            <a:r>
              <a:rPr lang="ko-KR" altLang="en-US" sz="1600" b="1" dirty="0" err="1" smtClean="0"/>
              <a:t>아달린과</a:t>
            </a:r>
            <a:r>
              <a:rPr lang="ko-KR" altLang="en-US" sz="1600" b="1" dirty="0" smtClean="0"/>
              <a:t> </a:t>
            </a:r>
            <a:r>
              <a:rPr lang="ko-KR" altLang="en-US" sz="1600" b="1" dirty="0" err="1" smtClean="0"/>
              <a:t>로지스틱</a:t>
            </a:r>
            <a:r>
              <a:rPr lang="ko-KR" altLang="en-US" sz="1600" b="1" dirty="0" smtClean="0"/>
              <a:t> 회귀의 차이점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7117" y="1937793"/>
            <a:ext cx="6308835" cy="45443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823342417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로지스틱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회귀의 이해와 조건부 확률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가중치 </a:t>
            </a:r>
            <a:r>
              <a:rPr lang="en-US" altLang="ko-KR" b="1" dirty="0" smtClean="0">
                <a:latin typeface="KoPub돋움체_Pro Light" pitchFamily="18" charset="-127"/>
                <a:ea typeface="KoPub돋움체_Pro Light" pitchFamily="18" charset="-127"/>
              </a:rPr>
              <a:t>w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와 곱해지는 특성 </a:t>
            </a:r>
            <a:r>
              <a:rPr lang="en-US" altLang="ko-KR" b="1" dirty="0" smtClean="0">
                <a:latin typeface="KoPub돋움체_Pro Light" pitchFamily="18" charset="-127"/>
                <a:ea typeface="KoPub돋움체_Pro Light" pitchFamily="18" charset="-127"/>
              </a:rPr>
              <a:t>x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 대한 시그모이드 함수의 출력을 특정 샘플이 클래스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 속할 확률                                    로 해석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예를 들어 어떤 붓꽃 샘플이                   이라면 이 샘플은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Iris-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versicolor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일 확률이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80%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란 뜻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샘플이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Iris-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setosa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일 확률은                                                                 처럼 계산되어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20%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가 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예측 확률은 임계 함수를 사용하여 간단하게 이진 출력으로 바꿀 수 있음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1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3.3 </a:t>
            </a:r>
            <a:r>
              <a:rPr lang="ko-KR" altLang="en-US" sz="3100" dirty="0" err="1" smtClean="0">
                <a:latin typeface="KoPub돋움체_Pro Bold" pitchFamily="18" charset="-127"/>
                <a:ea typeface="KoPub돋움체_Pro Bold" pitchFamily="18" charset="-127"/>
              </a:rPr>
              <a:t>로지스틱</a:t>
            </a:r>
            <a:r>
              <a:rPr lang="ko-KR" altLang="en-US" sz="3100" dirty="0" smtClean="0">
                <a:latin typeface="KoPub돋움체_Pro Bold" pitchFamily="18" charset="-127"/>
                <a:ea typeface="KoPub돋움체_Pro Bold" pitchFamily="18" charset="-127"/>
              </a:rPr>
              <a:t> 회귀를 사용한 클래스 확률 모델링</a:t>
            </a:r>
            <a:endParaRPr lang="ko-KR" altLang="en-US" sz="3100" dirty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22078" y="2123421"/>
            <a:ext cx="2092573" cy="3335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3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362253" y="2449681"/>
            <a:ext cx="1051197" cy="2981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3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765502" y="3083358"/>
            <a:ext cx="1604127" cy="3026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33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378498" y="3083358"/>
            <a:ext cx="2179192" cy="3102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34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1115580" y="4005070"/>
            <a:ext cx="2809966" cy="8966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324825313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로지스틱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회귀의 이해와 조건부 확률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앞의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시그모이드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함수 그래프를 보면 다음과 동일하다는 것을 알 수 있음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1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3.3 </a:t>
            </a:r>
            <a:r>
              <a:rPr lang="ko-KR" altLang="en-US" sz="3100" dirty="0" err="1" smtClean="0">
                <a:latin typeface="KoPub돋움체_Pro Bold" pitchFamily="18" charset="-127"/>
                <a:ea typeface="KoPub돋움체_Pro Bold" pitchFamily="18" charset="-127"/>
              </a:rPr>
              <a:t>로지스틱</a:t>
            </a:r>
            <a:r>
              <a:rPr lang="ko-KR" altLang="en-US" sz="3100" dirty="0" smtClean="0">
                <a:latin typeface="KoPub돋움체_Pro Bold" pitchFamily="18" charset="-127"/>
                <a:ea typeface="KoPub돋움체_Pro Bold" pitchFamily="18" charset="-127"/>
              </a:rPr>
              <a:t> 회귀를 사용한 클래스 확률 모델링</a:t>
            </a:r>
            <a:endParaRPr lang="ko-KR" altLang="en-US" sz="3100" dirty="0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00366" y="2219253"/>
            <a:ext cx="2893604" cy="10183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119928730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로지스틱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회귀의 이해와 조건부 확률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실제로 클래스 레이블을 예측하는 것 외에 클래스에 소속될 확률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임계 함수를 적용하기 전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시그모이드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함수 출력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을 추정하는 것이 유용한 애플리케이션도 많음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예를 들어 어떤 날에 비가 오는지 예측하는 것뿐만 아니라 비 올 확률을 예측해야 하는 날씨 예보에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로지스틱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회귀를 사용할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비슷하게 어떤 증상이 있는 환자가 특정 질병을 가질 확률을 예측하는 데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로지스틱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회귀를 사용할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이것이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로지스틱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회귀가 의학 분야에 널리 사용되는 이유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1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3.3 </a:t>
            </a:r>
            <a:r>
              <a:rPr lang="ko-KR" altLang="en-US" sz="3100" dirty="0" err="1" smtClean="0">
                <a:latin typeface="KoPub돋움체_Pro Bold" pitchFamily="18" charset="-127"/>
                <a:ea typeface="KoPub돋움체_Pro Bold" pitchFamily="18" charset="-127"/>
              </a:rPr>
              <a:t>로지스틱</a:t>
            </a:r>
            <a:r>
              <a:rPr lang="ko-KR" altLang="en-US" sz="3100" dirty="0" smtClean="0">
                <a:latin typeface="KoPub돋움체_Pro Bold" pitchFamily="18" charset="-127"/>
                <a:ea typeface="KoPub돋움체_Pro Bold" pitchFamily="18" charset="-127"/>
              </a:rPr>
              <a:t> 회귀를 사용한 클래스 확률 모델링</a:t>
            </a:r>
            <a:endParaRPr lang="ko-KR" altLang="en-US" sz="3100" dirty="0"/>
          </a:p>
        </p:txBody>
      </p:sp>
    </p:spTree>
    <p:extLst>
      <p:ext uri="{BB962C8B-B14F-4D97-AF65-F5344CB8AC3E}">
        <p14:creationId xmlns:p14="http://schemas.microsoft.com/office/powerpoint/2010/main" val="970886148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로지스틱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비용 함수의 가중치 학습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로지스틱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회귀 모델이 확률과 클래스 레이블을 어떻게 예측하는지 배웠음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이제 모델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파라미터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b="1" dirty="0" smtClean="0">
                <a:latin typeface="KoPub돋움체_Pro Light" pitchFamily="18" charset="-127"/>
                <a:ea typeface="KoPub돋움체_Pro Light" pitchFamily="18" charset="-127"/>
              </a:rPr>
              <a:t>w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어떻게 학습하는지 간단하게 살펴보자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이전 장에서 다음과 같은 제곱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오차합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비용 함수를 정의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1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3.3 </a:t>
            </a:r>
            <a:r>
              <a:rPr lang="ko-KR" altLang="en-US" sz="3100" dirty="0" err="1" smtClean="0">
                <a:latin typeface="KoPub돋움체_Pro Bold" pitchFamily="18" charset="-127"/>
                <a:ea typeface="KoPub돋움체_Pro Bold" pitchFamily="18" charset="-127"/>
              </a:rPr>
              <a:t>로지스틱</a:t>
            </a:r>
            <a:r>
              <a:rPr lang="ko-KR" altLang="en-US" sz="3100" dirty="0" smtClean="0">
                <a:latin typeface="KoPub돋움체_Pro Bold" pitchFamily="18" charset="-127"/>
                <a:ea typeface="KoPub돋움체_Pro Bold" pitchFamily="18" charset="-127"/>
              </a:rPr>
              <a:t> 회귀를 사용한 클래스 확률 모델링</a:t>
            </a:r>
            <a:endParaRPr lang="ko-KR" altLang="en-US" sz="3100" dirty="0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580" y="2852930"/>
            <a:ext cx="3607344" cy="8393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845307072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로지스틱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비용 함수의 가중치 학습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아달린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분류 모델에서 이 함수를 최소화하는 가중치</a:t>
            </a:r>
            <a:r>
              <a:rPr lang="ko-KR" altLang="en-US" b="1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b="1" dirty="0" smtClean="0">
                <a:latin typeface="KoPub돋움체_Pro Light" pitchFamily="18" charset="-127"/>
                <a:ea typeface="KoPub돋움체_Pro Light" pitchFamily="18" charset="-127"/>
              </a:rPr>
              <a:t>w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학습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로지스틱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회귀의 비용 함수를 유도하는 방법을 설명하기 위해 먼저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로지스틱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회귀 모델을 만들 때 최대화하려는 가능도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(likelihood)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L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을 정의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데이터셋에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있는 각 샘플이 서로 독립적이라고 가정함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공식은 다음과 같음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1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3.3 </a:t>
            </a:r>
            <a:r>
              <a:rPr lang="ko-KR" altLang="en-US" sz="3100" dirty="0" err="1" smtClean="0">
                <a:latin typeface="KoPub돋움체_Pro Bold" pitchFamily="18" charset="-127"/>
                <a:ea typeface="KoPub돋움체_Pro Bold" pitchFamily="18" charset="-127"/>
              </a:rPr>
              <a:t>로지스틱</a:t>
            </a:r>
            <a:r>
              <a:rPr lang="ko-KR" altLang="en-US" sz="3100" dirty="0" smtClean="0">
                <a:latin typeface="KoPub돋움체_Pro Bold" pitchFamily="18" charset="-127"/>
                <a:ea typeface="KoPub돋움체_Pro Bold" pitchFamily="18" charset="-127"/>
              </a:rPr>
              <a:t> 회귀를 사용한 클래스 확률 모델링</a:t>
            </a:r>
            <a:endParaRPr lang="ko-KR" altLang="en-US" sz="3100" dirty="0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580" y="3371393"/>
            <a:ext cx="7113791" cy="7800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874212431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로지스틱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비용 함수의 가중치 학습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실전에서는 이 공식의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자연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로그를 최대화하는 것이 더 쉬움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함수를 로그 가능도 함수라고 함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1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3.3 </a:t>
            </a:r>
            <a:r>
              <a:rPr lang="ko-KR" altLang="en-US" sz="3100" dirty="0" err="1" smtClean="0">
                <a:latin typeface="KoPub돋움체_Pro Bold" pitchFamily="18" charset="-127"/>
                <a:ea typeface="KoPub돋움체_Pro Bold" pitchFamily="18" charset="-127"/>
              </a:rPr>
              <a:t>로지스틱</a:t>
            </a:r>
            <a:r>
              <a:rPr lang="ko-KR" altLang="en-US" sz="3100" dirty="0" smtClean="0">
                <a:latin typeface="KoPub돋움체_Pro Bold" pitchFamily="18" charset="-127"/>
                <a:ea typeface="KoPub돋움체_Pro Bold" pitchFamily="18" charset="-127"/>
              </a:rPr>
              <a:t> 회귀를 사용한 클래스 확률 모델링</a:t>
            </a:r>
            <a:endParaRPr lang="ko-KR" altLang="en-US" sz="3100" dirty="0"/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580" y="2525486"/>
            <a:ext cx="6971363" cy="6862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8363661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퍼셉트론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학습 규칙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여기서 출력 값은 앞서 정의한 단위 계단 함수로 예측한 클래스 레이블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가중치 벡터 </a:t>
            </a:r>
            <a:r>
              <a:rPr lang="en-US" altLang="ko-KR" b="1" dirty="0" smtClean="0">
                <a:latin typeface="KoPub돋움체_Pro Light" pitchFamily="18" charset="-127"/>
                <a:ea typeface="KoPub돋움체_Pro Light" pitchFamily="18" charset="-127"/>
              </a:rPr>
              <a:t>w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 있는 개별 가중치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w</a:t>
            </a:r>
            <a:r>
              <a:rPr lang="en-US" altLang="ko-KR" baseline="-25000" dirty="0" err="1" smtClean="0">
                <a:latin typeface="KoPub돋움체_Pro Light" pitchFamily="18" charset="-127"/>
                <a:ea typeface="KoPub돋움체_Pro Light" pitchFamily="18" charset="-127"/>
              </a:rPr>
              <a:t>j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가 동시에 업데이트되는 것을 다음과 같이 쓸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가중치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w</a:t>
            </a:r>
            <a:r>
              <a:rPr lang="en-US" altLang="ko-KR" baseline="-25000" dirty="0" err="1" smtClean="0">
                <a:latin typeface="KoPub돋움체_Pro Light" pitchFamily="18" charset="-127"/>
                <a:ea typeface="KoPub돋움체_Pro Light" pitchFamily="18" charset="-127"/>
              </a:rPr>
              <a:t>j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 대한 업데이트 값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또는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w</a:t>
            </a:r>
            <a:r>
              <a:rPr lang="en-US" altLang="ko-KR" baseline="-25000" dirty="0" err="1" smtClean="0">
                <a:latin typeface="KoPub돋움체_Pro Light" pitchFamily="18" charset="-127"/>
                <a:ea typeface="KoPub돋움체_Pro Light" pitchFamily="18" charset="-127"/>
              </a:rPr>
              <a:t>j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의 변화량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인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Δw</a:t>
            </a:r>
            <a:r>
              <a:rPr lang="en-US" altLang="ko-KR" baseline="-25000" dirty="0" err="1" smtClean="0">
                <a:latin typeface="KoPub돋움체_Pro Light" pitchFamily="18" charset="-127"/>
                <a:ea typeface="KoPub돋움체_Pro Light" pitchFamily="18" charset="-127"/>
              </a:rPr>
              <a:t>j</a:t>
            </a:r>
            <a:r>
              <a:rPr lang="en-US" altLang="ko-KR" baseline="-25000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값은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퍼셉트론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학습 규칙에 따라 계산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2.1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인공 뉴런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: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초기 머신 러닝의 간단한 역사</a:t>
            </a:r>
            <a:endParaRPr lang="ko-KR" altLang="en-US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57973" y="2507288"/>
            <a:ext cx="2143941" cy="5387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15580" y="3717035"/>
            <a:ext cx="2958556" cy="5528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661035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로지스틱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비용 함수의 가중치 학습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첫째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로그 함수를 적용하면 가능도가 매우 작을 때 일어나는 수치상의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언더플로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(underflow)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미연에 방지함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둘째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계수의 곱을 계수의 합으로 바꿀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미적분을 기억하고 있을지 모르지만 이렇게 하면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도함수를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구하기 쉬움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1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3.3 </a:t>
            </a:r>
            <a:r>
              <a:rPr lang="ko-KR" altLang="en-US" sz="3100" dirty="0" err="1" smtClean="0">
                <a:latin typeface="KoPub돋움체_Pro Bold" pitchFamily="18" charset="-127"/>
                <a:ea typeface="KoPub돋움체_Pro Bold" pitchFamily="18" charset="-127"/>
              </a:rPr>
              <a:t>로지스틱</a:t>
            </a:r>
            <a:r>
              <a:rPr lang="ko-KR" altLang="en-US" sz="3100" dirty="0" smtClean="0">
                <a:latin typeface="KoPub돋움체_Pro Bold" pitchFamily="18" charset="-127"/>
                <a:ea typeface="KoPub돋움체_Pro Bold" pitchFamily="18" charset="-127"/>
              </a:rPr>
              <a:t> 회귀를 사용한 클래스 확률 모델링</a:t>
            </a:r>
            <a:endParaRPr lang="ko-KR" altLang="en-US" sz="3100" dirty="0"/>
          </a:p>
        </p:txBody>
      </p:sp>
    </p:spTree>
    <p:extLst>
      <p:ext uri="{BB962C8B-B14F-4D97-AF65-F5344CB8AC3E}">
        <p14:creationId xmlns:p14="http://schemas.microsoft.com/office/powerpoint/2010/main" val="2373833383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로지스틱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비용 함수의 가중치 학습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경사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상승법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같은 최적화 알고리즘을 사용하여 이 로그 가능도 함수를 최대화할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또는 로그 가능도 함수를 다시 비용 함수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J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로 표현하여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2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장처럼 경사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하강법을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사용하여 최소화할 수 있음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1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3.3 </a:t>
            </a:r>
            <a:r>
              <a:rPr lang="ko-KR" altLang="en-US" sz="3100" dirty="0" err="1" smtClean="0">
                <a:latin typeface="KoPub돋움체_Pro Bold" pitchFamily="18" charset="-127"/>
                <a:ea typeface="KoPub돋움체_Pro Bold" pitchFamily="18" charset="-127"/>
              </a:rPr>
              <a:t>로지스틱</a:t>
            </a:r>
            <a:r>
              <a:rPr lang="ko-KR" altLang="en-US" sz="3100" dirty="0" smtClean="0">
                <a:latin typeface="KoPub돋움체_Pro Bold" pitchFamily="18" charset="-127"/>
                <a:ea typeface="KoPub돋움체_Pro Bold" pitchFamily="18" charset="-127"/>
              </a:rPr>
              <a:t> 회귀를 사용한 클래스 확률 모델링</a:t>
            </a:r>
            <a:endParaRPr lang="ko-KR" altLang="en-US" sz="3100" dirty="0"/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580" y="2852930"/>
            <a:ext cx="7162256" cy="8664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315694086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로지스틱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비용 함수의 가중치 학습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비용 함수를 더 잘 이해하기 위해 샘플이 하나일 때 비용을 계산해 보자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식을 보면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y = 0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일 때 첫 번째 항이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0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y = 1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일 때는 두 번째 항이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0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됨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1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3.3 </a:t>
            </a:r>
            <a:r>
              <a:rPr lang="ko-KR" altLang="en-US" sz="3100" dirty="0" err="1" smtClean="0">
                <a:latin typeface="KoPub돋움체_Pro Bold" pitchFamily="18" charset="-127"/>
                <a:ea typeface="KoPub돋움체_Pro Bold" pitchFamily="18" charset="-127"/>
              </a:rPr>
              <a:t>로지스틱</a:t>
            </a:r>
            <a:r>
              <a:rPr lang="ko-KR" altLang="en-US" sz="3100" dirty="0" smtClean="0">
                <a:latin typeface="KoPub돋움체_Pro Bold" pitchFamily="18" charset="-127"/>
                <a:ea typeface="KoPub돋움체_Pro Bold" pitchFamily="18" charset="-127"/>
              </a:rPr>
              <a:t> 회귀를 사용한 클래스 확률 모델링</a:t>
            </a:r>
            <a:endParaRPr lang="ko-KR" altLang="en-US" sz="3100" dirty="0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42760" y="2276861"/>
            <a:ext cx="6198270" cy="3769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57973" y="3544214"/>
            <a:ext cx="5575119" cy="9438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566085490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로지스틱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비용 함수의 가중치 학습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간단한 코드로 샘플이 하나인 경우          값에 대한 분류 비용을 그려 보자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1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3.3 </a:t>
            </a:r>
            <a:r>
              <a:rPr lang="ko-KR" altLang="en-US" sz="3100" dirty="0" err="1" smtClean="0">
                <a:latin typeface="KoPub돋움체_Pro Bold" pitchFamily="18" charset="-127"/>
                <a:ea typeface="KoPub돋움체_Pro Bold" pitchFamily="18" charset="-127"/>
              </a:rPr>
              <a:t>로지스틱</a:t>
            </a:r>
            <a:r>
              <a:rPr lang="ko-KR" altLang="en-US" sz="3100" dirty="0" smtClean="0">
                <a:latin typeface="KoPub돋움체_Pro Bold" pitchFamily="18" charset="-127"/>
                <a:ea typeface="KoPub돋움체_Pro Bold" pitchFamily="18" charset="-127"/>
              </a:rPr>
              <a:t> 회귀를 사용한 클래스 확률 모델링</a:t>
            </a:r>
            <a:endParaRPr lang="ko-KR" altLang="en-US" sz="3100" dirty="0"/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39550" y="1816004"/>
            <a:ext cx="517236" cy="35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70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73186" y="2392074"/>
            <a:ext cx="6420687" cy="3292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420295149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로지스틱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비용 함수의 가중치 학습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1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3.3 </a:t>
            </a:r>
            <a:r>
              <a:rPr lang="ko-KR" altLang="en-US" sz="3100" dirty="0" err="1" smtClean="0">
                <a:latin typeface="KoPub돋움체_Pro Bold" pitchFamily="18" charset="-127"/>
                <a:ea typeface="KoPub돋움체_Pro Bold" pitchFamily="18" charset="-127"/>
              </a:rPr>
              <a:t>로지스틱</a:t>
            </a:r>
            <a:r>
              <a:rPr lang="ko-KR" altLang="en-US" sz="3100" dirty="0" smtClean="0">
                <a:latin typeface="KoPub돋움체_Pro Bold" pitchFamily="18" charset="-127"/>
                <a:ea typeface="KoPub돋움체_Pro Bold" pitchFamily="18" charset="-127"/>
              </a:rPr>
              <a:t> 회귀를 사용한 클래스 확률 모델링</a:t>
            </a:r>
            <a:endParaRPr lang="ko-KR" altLang="en-US" sz="3100" dirty="0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73187" y="1988825"/>
            <a:ext cx="2933775" cy="23045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789113014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로지스틱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비용 함수의 가중치 학습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결과 그래프의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x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축은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0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까지 범위의 시그모이드 활성화 값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시그모이드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함수의 입력인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z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-10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10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까지 범위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</a:t>
            </a: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y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축은 해당하는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로지스틱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비용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1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3.3 </a:t>
            </a:r>
            <a:r>
              <a:rPr lang="ko-KR" altLang="en-US" sz="3100" dirty="0" err="1" smtClean="0">
                <a:latin typeface="KoPub돋움체_Pro Bold" pitchFamily="18" charset="-127"/>
                <a:ea typeface="KoPub돋움체_Pro Bold" pitchFamily="18" charset="-127"/>
              </a:rPr>
              <a:t>로지스틱</a:t>
            </a:r>
            <a:r>
              <a:rPr lang="ko-KR" altLang="en-US" sz="3100" dirty="0" smtClean="0">
                <a:latin typeface="KoPub돋움체_Pro Bold" pitchFamily="18" charset="-127"/>
                <a:ea typeface="KoPub돋움체_Pro Bold" pitchFamily="18" charset="-127"/>
              </a:rPr>
              <a:t> 회귀를 사용한 클래스 확률 모델링</a:t>
            </a:r>
            <a:endParaRPr lang="ko-KR" altLang="en-US" sz="3100" dirty="0"/>
          </a:p>
        </p:txBody>
      </p:sp>
    </p:spTree>
    <p:extLst>
      <p:ext uri="{BB962C8B-B14F-4D97-AF65-F5344CB8AC3E}">
        <p14:creationId xmlns:p14="http://schemas.microsoft.com/office/powerpoint/2010/main" val="2610785881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1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3.3 </a:t>
            </a:r>
            <a:r>
              <a:rPr lang="ko-KR" altLang="en-US" sz="3100" dirty="0" err="1" smtClean="0">
                <a:latin typeface="KoPub돋움체_Pro Bold" pitchFamily="18" charset="-127"/>
                <a:ea typeface="KoPub돋움체_Pro Bold" pitchFamily="18" charset="-127"/>
              </a:rPr>
              <a:t>로지스틱</a:t>
            </a:r>
            <a:r>
              <a:rPr lang="ko-KR" altLang="en-US" sz="3100" dirty="0" smtClean="0">
                <a:latin typeface="KoPub돋움체_Pro Bold" pitchFamily="18" charset="-127"/>
                <a:ea typeface="KoPub돋움체_Pro Bold" pitchFamily="18" charset="-127"/>
              </a:rPr>
              <a:t> 회귀를 사용한 클래스 확률 모델링</a:t>
            </a:r>
            <a:endParaRPr lang="ko-KR" altLang="en-US" sz="3100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597117" y="1530856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/>
              <a:t> </a:t>
            </a:r>
            <a:r>
              <a:rPr lang="ko-KR" altLang="en-US" sz="1600" b="1" dirty="0" smtClean="0"/>
              <a:t>그림 </a:t>
            </a:r>
            <a:r>
              <a:rPr lang="en-US" altLang="ko-KR" sz="1600" b="1" dirty="0" smtClean="0"/>
              <a:t>3-4 </a:t>
            </a:r>
            <a:r>
              <a:rPr lang="ko-KR" altLang="en-US" sz="1600" b="1" dirty="0" err="1" smtClean="0"/>
              <a:t>시그모이드</a:t>
            </a:r>
            <a:r>
              <a:rPr lang="ko-KR" altLang="en-US" sz="1600" b="1" dirty="0" smtClean="0"/>
              <a:t> 활성화 대비 </a:t>
            </a:r>
            <a:r>
              <a:rPr lang="ko-KR" altLang="en-US" sz="1600" b="1" dirty="0" err="1" smtClean="0"/>
              <a:t>로지스틱</a:t>
            </a:r>
            <a:r>
              <a:rPr lang="ko-KR" altLang="en-US" sz="1600" b="1" dirty="0" smtClean="0"/>
              <a:t> 비용 그래프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4725" y="1931218"/>
            <a:ext cx="6965276" cy="45037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411009882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로지스틱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비용 함수의 가중치 학습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클래스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 속한 샘플을 정확히 예측하면 비용이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0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 가까워지는 것을 볼 수 있음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실선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비슷하게 클래스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0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 속한 샘플을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y = 0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으로 정확히 예측하면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y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축의 비용이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0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 가까워짐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점선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예측이 잘못되면 비용이 무한대가 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잘못된 예측에 점점 더 큰 비용을 부여한다는 점이 중요함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1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3.3 </a:t>
            </a:r>
            <a:r>
              <a:rPr lang="ko-KR" altLang="en-US" sz="3100" dirty="0" err="1" smtClean="0">
                <a:latin typeface="KoPub돋움체_Pro Bold" pitchFamily="18" charset="-127"/>
                <a:ea typeface="KoPub돋움체_Pro Bold" pitchFamily="18" charset="-127"/>
              </a:rPr>
              <a:t>로지스틱</a:t>
            </a:r>
            <a:r>
              <a:rPr lang="ko-KR" altLang="en-US" sz="3100" dirty="0" smtClean="0">
                <a:latin typeface="KoPub돋움체_Pro Bold" pitchFamily="18" charset="-127"/>
                <a:ea typeface="KoPub돋움체_Pro Bold" pitchFamily="18" charset="-127"/>
              </a:rPr>
              <a:t> 회귀를 사용한 클래스 확률 모델링</a:t>
            </a:r>
            <a:endParaRPr lang="ko-KR" altLang="en-US" sz="3100" dirty="0"/>
          </a:p>
        </p:txBody>
      </p:sp>
    </p:spTree>
    <p:extLst>
      <p:ext uri="{BB962C8B-B14F-4D97-AF65-F5344CB8AC3E}">
        <p14:creationId xmlns:p14="http://schemas.microsoft.com/office/powerpoint/2010/main" val="95987531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아달린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구현을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로지스틱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회귀 알고리즘으로 변경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로지스틱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회귀를 구현하려면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2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장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아달린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구현에서 비용 함수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J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새로운 비용 함수로 바꾸기만 하면 됨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1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3.3 </a:t>
            </a:r>
            <a:r>
              <a:rPr lang="ko-KR" altLang="en-US" sz="3100" dirty="0" err="1" smtClean="0">
                <a:latin typeface="KoPub돋움체_Pro Bold" pitchFamily="18" charset="-127"/>
                <a:ea typeface="KoPub돋움체_Pro Bold" pitchFamily="18" charset="-127"/>
              </a:rPr>
              <a:t>로지스틱</a:t>
            </a:r>
            <a:r>
              <a:rPr lang="ko-KR" altLang="en-US" sz="3100" dirty="0" smtClean="0">
                <a:latin typeface="KoPub돋움체_Pro Bold" pitchFamily="18" charset="-127"/>
                <a:ea typeface="KoPub돋움체_Pro Bold" pitchFamily="18" charset="-127"/>
              </a:rPr>
              <a:t> 회귀를 사용한 클래스 확률 모델링</a:t>
            </a:r>
            <a:endParaRPr lang="ko-KR" altLang="en-US" sz="3100" dirty="0"/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57973" y="2449681"/>
            <a:ext cx="6981916" cy="7782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026619713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아달린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구현을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로지스틱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회귀 알고리즘으로 변경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함수로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에포크마다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모든 훈련 샘플을 분류하는 비용을 계산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선형 활성화 함수를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시그모이드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활성화로 바꾸고 임계 함수가 클래스 레이블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-1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아니고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0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을 반환하도록 변경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아달린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코드에 이런 변경 사항을 반영하면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로지스틱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회귀 모델을 얻을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1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3.3 </a:t>
            </a:r>
            <a:r>
              <a:rPr lang="ko-KR" altLang="en-US" sz="3100" dirty="0" err="1" smtClean="0">
                <a:latin typeface="KoPub돋움체_Pro Bold" pitchFamily="18" charset="-127"/>
                <a:ea typeface="KoPub돋움체_Pro Bold" pitchFamily="18" charset="-127"/>
              </a:rPr>
              <a:t>로지스틱</a:t>
            </a:r>
            <a:r>
              <a:rPr lang="ko-KR" altLang="en-US" sz="3100" dirty="0" smtClean="0">
                <a:latin typeface="KoPub돋움체_Pro Bold" pitchFamily="18" charset="-127"/>
                <a:ea typeface="KoPub돋움체_Pro Bold" pitchFamily="18" charset="-127"/>
              </a:rPr>
              <a:t> 회귀를 사용한 클래스 확률 모델링</a:t>
            </a:r>
            <a:endParaRPr lang="ko-KR" altLang="en-US" sz="3100" dirty="0"/>
          </a:p>
        </p:txBody>
      </p:sp>
    </p:spTree>
    <p:extLst>
      <p:ext uri="{BB962C8B-B14F-4D97-AF65-F5344CB8AC3E}">
        <p14:creationId xmlns:p14="http://schemas.microsoft.com/office/powerpoint/2010/main" val="14787180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퍼셉트론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학습 규칙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여기서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η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</a:t>
            </a:r>
            <a:r>
              <a:rPr lang="ko-KR" altLang="en-US" b="1" dirty="0" smtClean="0">
                <a:latin typeface="KoPub돋움체_Pro Light" pitchFamily="18" charset="-127"/>
                <a:ea typeface="KoPub돋움체_Pro Light" pitchFamily="18" charset="-127"/>
              </a:rPr>
              <a:t>학습률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(learning rate)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일반적으로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0.0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1.0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사이 실수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</a:t>
            </a: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y</a:t>
            </a:r>
            <a:r>
              <a:rPr lang="en-US" altLang="ko-KR" baseline="30000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en-US" altLang="ko-KR" baseline="30000" dirty="0" err="1" smtClean="0">
                <a:latin typeface="KoPub돋움체_Pro Light" pitchFamily="18" charset="-127"/>
                <a:ea typeface="KoPub돋움체_Pro Light" pitchFamily="18" charset="-127"/>
              </a:rPr>
              <a:t>i</a:t>
            </a:r>
            <a:r>
              <a:rPr lang="en-US" altLang="ko-KR" baseline="30000" dirty="0" smtClean="0"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i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번째 훈련 샘플의 </a:t>
            </a:r>
            <a:r>
              <a:rPr lang="ko-KR" altLang="en-US" b="1" dirty="0" smtClean="0">
                <a:latin typeface="KoPub돋움체_Pro Light" pitchFamily="18" charset="-127"/>
                <a:ea typeface="KoPub돋움체_Pro Light" pitchFamily="18" charset="-127"/>
              </a:rPr>
              <a:t>진짜 클래스 레이블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(true class label)</a:t>
            </a: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  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 는 </a:t>
            </a:r>
            <a:r>
              <a:rPr lang="ko-KR" altLang="en-US" b="1" dirty="0" smtClean="0">
                <a:latin typeface="KoPub돋움체_Pro Light" pitchFamily="18" charset="-127"/>
                <a:ea typeface="KoPub돋움체_Pro Light" pitchFamily="18" charset="-127"/>
              </a:rPr>
              <a:t>예측 클래스 레이블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(predicted class label)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가중치 벡터의 모든 가중치를 동시에 업데이트한다는 점이 중요함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즉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모든 가중치가 각자의 업데이트 값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Δw</a:t>
            </a:r>
            <a:r>
              <a:rPr lang="en-US" altLang="ko-KR" baseline="-25000" dirty="0" err="1" smtClean="0">
                <a:latin typeface="KoPub돋움체_Pro Light" pitchFamily="18" charset="-127"/>
                <a:ea typeface="KoPub돋움체_Pro Light" pitchFamily="18" charset="-127"/>
              </a:rPr>
              <a:t>j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 의해 업데이트되기 전에 예측 레이블       를 다시 계산하지 않음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2.1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인공 뉴런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: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초기 머신 러닝의 간단한 역사</a:t>
            </a:r>
            <a:endParaRPr lang="ko-KR" altLang="en-US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581" y="2507288"/>
            <a:ext cx="382294" cy="3822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740385" y="3140965"/>
            <a:ext cx="382294" cy="3822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800558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아달린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구현을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로지스틱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회귀 알고리즘으로 변경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결과 코드는 다음과 같음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1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3.3 </a:t>
            </a:r>
            <a:r>
              <a:rPr lang="ko-KR" altLang="en-US" sz="3100" dirty="0" err="1" smtClean="0">
                <a:latin typeface="KoPub돋움체_Pro Bold" pitchFamily="18" charset="-127"/>
                <a:ea typeface="KoPub돋움체_Pro Bold" pitchFamily="18" charset="-127"/>
              </a:rPr>
              <a:t>로지스틱</a:t>
            </a:r>
            <a:r>
              <a:rPr lang="ko-KR" altLang="en-US" sz="3100" dirty="0" smtClean="0">
                <a:latin typeface="KoPub돋움체_Pro Bold" pitchFamily="18" charset="-127"/>
                <a:ea typeface="KoPub돋움체_Pro Bold" pitchFamily="18" charset="-127"/>
              </a:rPr>
              <a:t> 회귀를 사용한 클래스 확률 모델링</a:t>
            </a:r>
            <a:endParaRPr lang="ko-KR" altLang="en-US" sz="3100" dirty="0"/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580" y="2276860"/>
            <a:ext cx="4654121" cy="35317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492022370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아달린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구현을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로지스틱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회귀 알고리즘으로 변경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1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3.3 </a:t>
            </a:r>
            <a:r>
              <a:rPr lang="ko-KR" altLang="en-US" sz="3100" dirty="0" err="1" smtClean="0">
                <a:latin typeface="KoPub돋움체_Pro Bold" pitchFamily="18" charset="-127"/>
                <a:ea typeface="KoPub돋움체_Pro Bold" pitchFamily="18" charset="-127"/>
              </a:rPr>
              <a:t>로지스틱</a:t>
            </a:r>
            <a:r>
              <a:rPr lang="ko-KR" altLang="en-US" sz="3100" dirty="0" smtClean="0">
                <a:latin typeface="KoPub돋움체_Pro Bold" pitchFamily="18" charset="-127"/>
                <a:ea typeface="KoPub돋움체_Pro Bold" pitchFamily="18" charset="-127"/>
              </a:rPr>
              <a:t> 회귀를 사용한 클래스 확률 모델링</a:t>
            </a:r>
            <a:endParaRPr lang="ko-KR" altLang="en-US" sz="3100" dirty="0"/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57973" y="1931218"/>
            <a:ext cx="5784605" cy="4597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128779981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아달린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구현을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로지스틱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회귀 알고리즘으로 변경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1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3.3 </a:t>
            </a:r>
            <a:r>
              <a:rPr lang="ko-KR" altLang="en-US" sz="3100" dirty="0" err="1" smtClean="0">
                <a:latin typeface="KoPub돋움체_Pro Bold" pitchFamily="18" charset="-127"/>
                <a:ea typeface="KoPub돋움체_Pro Bold" pitchFamily="18" charset="-127"/>
              </a:rPr>
              <a:t>로지스틱</a:t>
            </a:r>
            <a:r>
              <a:rPr lang="ko-KR" altLang="en-US" sz="3100" dirty="0" smtClean="0">
                <a:latin typeface="KoPub돋움체_Pro Bold" pitchFamily="18" charset="-127"/>
                <a:ea typeface="KoPub돋움체_Pro Bold" pitchFamily="18" charset="-127"/>
              </a:rPr>
              <a:t> 회귀를 사용한 클래스 확률 모델링</a:t>
            </a:r>
            <a:endParaRPr lang="ko-KR" altLang="en-US" sz="3100" dirty="0"/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30794" y="1932688"/>
            <a:ext cx="5568177" cy="4577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570121914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아달린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구현을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로지스틱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회귀 알고리즘으로 변경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1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3.3 </a:t>
            </a:r>
            <a:r>
              <a:rPr lang="ko-KR" altLang="en-US" sz="3100" dirty="0" err="1" smtClean="0">
                <a:latin typeface="KoPub돋움체_Pro Bold" pitchFamily="18" charset="-127"/>
                <a:ea typeface="KoPub돋움체_Pro Bold" pitchFamily="18" charset="-127"/>
              </a:rPr>
              <a:t>로지스틱</a:t>
            </a:r>
            <a:r>
              <a:rPr lang="ko-KR" altLang="en-US" sz="3100" dirty="0" smtClean="0">
                <a:latin typeface="KoPub돋움체_Pro Bold" pitchFamily="18" charset="-127"/>
                <a:ea typeface="KoPub돋움체_Pro Bold" pitchFamily="18" charset="-127"/>
              </a:rPr>
              <a:t> 회귀를 사용한 클래스 확률 모델링</a:t>
            </a:r>
            <a:endParaRPr lang="ko-KR" altLang="en-US" sz="3100" dirty="0"/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73187" y="1915504"/>
            <a:ext cx="5040267" cy="40482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947739062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아달린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구현을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로지스틱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회귀 알고리즘으로 변경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1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3.3 </a:t>
            </a:r>
            <a:r>
              <a:rPr lang="ko-KR" altLang="en-US" sz="3100" dirty="0" err="1" smtClean="0">
                <a:latin typeface="KoPub돋움체_Pro Bold" pitchFamily="18" charset="-127"/>
                <a:ea typeface="KoPub돋움체_Pro Bold" pitchFamily="18" charset="-127"/>
              </a:rPr>
              <a:t>로지스틱</a:t>
            </a:r>
            <a:r>
              <a:rPr lang="ko-KR" altLang="en-US" sz="3100" dirty="0" smtClean="0">
                <a:latin typeface="KoPub돋움체_Pro Bold" pitchFamily="18" charset="-127"/>
                <a:ea typeface="KoPub돋움체_Pro Bold" pitchFamily="18" charset="-127"/>
              </a:rPr>
              <a:t> 회귀를 사용한 클래스 확률 모델링</a:t>
            </a:r>
            <a:endParaRPr lang="ko-KR" altLang="en-US" sz="3100" dirty="0"/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580" y="1931218"/>
            <a:ext cx="6911720" cy="40620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079442494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아달린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구현을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로지스틱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회귀 알고리즘으로 변경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여기서 직접 구현한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로지스틱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모델은 이진 분류 문제에만 적용할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Iris-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setosa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Iris-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versicolor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붓꽃만 가지고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클래스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0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과 클래스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1)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로지스틱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회귀 구현이 작동하는지 확인해 보자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1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3.3 </a:t>
            </a:r>
            <a:r>
              <a:rPr lang="ko-KR" altLang="en-US" sz="3100" dirty="0" err="1" smtClean="0">
                <a:latin typeface="KoPub돋움체_Pro Bold" pitchFamily="18" charset="-127"/>
                <a:ea typeface="KoPub돋움체_Pro Bold" pitchFamily="18" charset="-127"/>
              </a:rPr>
              <a:t>로지스틱</a:t>
            </a:r>
            <a:r>
              <a:rPr lang="ko-KR" altLang="en-US" sz="3100" dirty="0" smtClean="0">
                <a:latin typeface="KoPub돋움체_Pro Bold" pitchFamily="18" charset="-127"/>
                <a:ea typeface="KoPub돋움체_Pro Bold" pitchFamily="18" charset="-127"/>
              </a:rPr>
              <a:t> 회귀를 사용한 클래스 확률 모델링</a:t>
            </a:r>
            <a:endParaRPr lang="ko-KR" altLang="en-US" sz="3100" dirty="0"/>
          </a:p>
        </p:txBody>
      </p:sp>
      <p:pic>
        <p:nvPicPr>
          <p:cNvPr id="3993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580" y="2910537"/>
            <a:ext cx="6690737" cy="32804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950813173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아달린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구현을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로지스틱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회귀 알고리즘으로 변경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1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3.3 </a:t>
            </a:r>
            <a:r>
              <a:rPr lang="ko-KR" altLang="en-US" sz="3100" dirty="0" err="1" smtClean="0">
                <a:latin typeface="KoPub돋움체_Pro Bold" pitchFamily="18" charset="-127"/>
                <a:ea typeface="KoPub돋움체_Pro Bold" pitchFamily="18" charset="-127"/>
              </a:rPr>
              <a:t>로지스틱</a:t>
            </a:r>
            <a:r>
              <a:rPr lang="ko-KR" altLang="en-US" sz="3100" dirty="0" smtClean="0">
                <a:latin typeface="KoPub돋움체_Pro Bold" pitchFamily="18" charset="-127"/>
                <a:ea typeface="KoPub돋움체_Pro Bold" pitchFamily="18" charset="-127"/>
              </a:rPr>
              <a:t> 회귀를 사용한 클래스 확률 모델링</a:t>
            </a:r>
            <a:endParaRPr lang="ko-KR" altLang="en-US" sz="3100" dirty="0"/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30794" y="1988826"/>
            <a:ext cx="4908749" cy="16480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344951606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1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3.3 </a:t>
            </a:r>
            <a:r>
              <a:rPr lang="ko-KR" altLang="en-US" sz="3100" dirty="0" err="1" smtClean="0">
                <a:latin typeface="KoPub돋움체_Pro Bold" pitchFamily="18" charset="-127"/>
                <a:ea typeface="KoPub돋움체_Pro Bold" pitchFamily="18" charset="-127"/>
              </a:rPr>
              <a:t>로지스틱</a:t>
            </a:r>
            <a:r>
              <a:rPr lang="ko-KR" altLang="en-US" sz="3100" dirty="0" smtClean="0">
                <a:latin typeface="KoPub돋움체_Pro Bold" pitchFamily="18" charset="-127"/>
                <a:ea typeface="KoPub돋움체_Pro Bold" pitchFamily="18" charset="-127"/>
              </a:rPr>
              <a:t> 회귀를 사용한 클래스 확률 모델링</a:t>
            </a:r>
            <a:endParaRPr lang="ko-KR" altLang="en-US" sz="3100" dirty="0"/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597117" y="1530856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/>
              <a:t> </a:t>
            </a:r>
            <a:r>
              <a:rPr lang="ko-KR" altLang="en-US" sz="1600" b="1" dirty="0" smtClean="0"/>
              <a:t>그림 </a:t>
            </a:r>
            <a:r>
              <a:rPr lang="en-US" altLang="ko-KR" sz="1600" b="1" dirty="0" smtClean="0"/>
              <a:t>3-5 </a:t>
            </a:r>
            <a:r>
              <a:rPr lang="ko-KR" altLang="en-US" sz="1600" b="1" dirty="0" err="1" smtClean="0"/>
              <a:t>로지스틱</a:t>
            </a:r>
            <a:r>
              <a:rPr lang="ko-KR" altLang="en-US" sz="1600" b="1" dirty="0" smtClean="0"/>
              <a:t> 모델이 만든 결정 경계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7117" y="1931218"/>
            <a:ext cx="6515272" cy="4424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014097702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사이킷런을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사용하여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로지스틱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회귀 모델 훈련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앞 절에서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아달린과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로지스틱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회귀의 개념적 차이를 설명하기 위해 코드 예제와 수학 공식을 살펴보았음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사이킷런에서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로지스틱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회귀를 사용하는 법을 배워 보자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구현은 매우 최적화되어 있고 다중 분류도 지원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1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3.3 </a:t>
            </a:r>
            <a:r>
              <a:rPr lang="ko-KR" altLang="en-US" sz="3100" dirty="0" err="1" smtClean="0">
                <a:latin typeface="KoPub돋움체_Pro Bold" pitchFamily="18" charset="-127"/>
                <a:ea typeface="KoPub돋움체_Pro Bold" pitchFamily="18" charset="-127"/>
              </a:rPr>
              <a:t>로지스틱</a:t>
            </a:r>
            <a:r>
              <a:rPr lang="ko-KR" altLang="en-US" sz="3100" dirty="0" smtClean="0">
                <a:latin typeface="KoPub돋움체_Pro Bold" pitchFamily="18" charset="-127"/>
                <a:ea typeface="KoPub돋움체_Pro Bold" pitchFamily="18" charset="-127"/>
              </a:rPr>
              <a:t> 회귀를 사용한 클래스 확률 모델링</a:t>
            </a:r>
            <a:endParaRPr lang="ko-KR" altLang="en-US" sz="3100" dirty="0"/>
          </a:p>
        </p:txBody>
      </p:sp>
    </p:spTree>
    <p:extLst>
      <p:ext uri="{BB962C8B-B14F-4D97-AF65-F5344CB8AC3E}">
        <p14:creationId xmlns:p14="http://schemas.microsoft.com/office/powerpoint/2010/main" val="2645159781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사이킷런을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사용하여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로지스틱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회귀 모델 훈련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다음 코드에서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sklearn.linear_model.LogisticRegression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의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fit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메서드를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사용하여 표준화 처리된 붓꽃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데이터셋의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클래스 세 개를 대상으로 모델을 훈련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1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3.3 </a:t>
            </a:r>
            <a:r>
              <a:rPr lang="ko-KR" altLang="en-US" sz="3100" dirty="0" err="1" smtClean="0">
                <a:latin typeface="KoPub돋움체_Pro Bold" pitchFamily="18" charset="-127"/>
                <a:ea typeface="KoPub돋움체_Pro Bold" pitchFamily="18" charset="-127"/>
              </a:rPr>
              <a:t>로지스틱</a:t>
            </a:r>
            <a:r>
              <a:rPr lang="ko-KR" altLang="en-US" sz="3100" dirty="0" smtClean="0">
                <a:latin typeface="KoPub돋움체_Pro Bold" pitchFamily="18" charset="-127"/>
                <a:ea typeface="KoPub돋움체_Pro Bold" pitchFamily="18" charset="-127"/>
              </a:rPr>
              <a:t> 회귀를 사용한 클래스 확률 모델링</a:t>
            </a:r>
            <a:endParaRPr lang="ko-KR" altLang="en-US" sz="3100" dirty="0"/>
          </a:p>
        </p:txBody>
      </p:sp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580" y="2507288"/>
            <a:ext cx="5760176" cy="3929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7082129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퍼셉트론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학습 규칙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구체적으로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2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차원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데이터셋에서는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다음과 같이 업데이트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2.1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인공 뉴런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: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초기 머신 러닝의 간단한 역사</a:t>
            </a:r>
            <a:endParaRPr lang="ko-KR" altLang="en-US" dirty="0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88401" y="2219253"/>
            <a:ext cx="3572984" cy="27371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726193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사이킷런을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사용하여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로지스틱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회귀 모델 훈련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훈련 데이터에 모델을 훈련한 후 결정 영역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훈련 샘플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테스트 샘플을 그림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3-6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과 같이 그림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1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3.3 </a:t>
            </a:r>
            <a:r>
              <a:rPr lang="ko-KR" altLang="en-US" sz="3100" dirty="0" err="1" smtClean="0">
                <a:latin typeface="KoPub돋움체_Pro Bold" pitchFamily="18" charset="-127"/>
                <a:ea typeface="KoPub돋움체_Pro Bold" pitchFamily="18" charset="-127"/>
              </a:rPr>
              <a:t>로지스틱</a:t>
            </a:r>
            <a:r>
              <a:rPr lang="ko-KR" altLang="en-US" sz="3100" dirty="0" smtClean="0">
                <a:latin typeface="KoPub돋움체_Pro Bold" pitchFamily="18" charset="-127"/>
                <a:ea typeface="KoPub돋움체_Pro Bold" pitchFamily="18" charset="-127"/>
              </a:rPr>
              <a:t> 회귀를 사용한 클래스 확률 모델링</a:t>
            </a:r>
            <a:endParaRPr lang="ko-KR" altLang="en-US" sz="3100" dirty="0"/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597117" y="2222140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 smtClean="0"/>
              <a:t> 그림 </a:t>
            </a:r>
            <a:r>
              <a:rPr lang="en-US" altLang="ko-KR" sz="1600" b="1" dirty="0" smtClean="0"/>
              <a:t>3-6 </a:t>
            </a:r>
            <a:r>
              <a:rPr lang="ko-KR" altLang="en-US" sz="1600" b="1" dirty="0" err="1" smtClean="0"/>
              <a:t>사이킷런의</a:t>
            </a:r>
            <a:r>
              <a:rPr lang="ko-KR" altLang="en-US" sz="1600" b="1" dirty="0" smtClean="0"/>
              <a:t> </a:t>
            </a:r>
            <a:r>
              <a:rPr lang="ko-KR" altLang="en-US" sz="1600" b="1" dirty="0" err="1" smtClean="0"/>
              <a:t>로지스틱</a:t>
            </a:r>
            <a:r>
              <a:rPr lang="ko-KR" altLang="en-US" sz="1600" b="1" dirty="0" smtClean="0"/>
              <a:t> 회귀 모델이 만든 결정 경계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7117" y="2564895"/>
            <a:ext cx="6239112" cy="40954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413719369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사이킷런을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사용하여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로지스틱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회귀 모델 훈련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LogisticRegression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모델을 훈련하는 앞 코드를 보니 이상한 것이 하나 보임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매개변수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C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도대체 뭘까요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?”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다음 절에서 과대적합과 규제 개념을 소개하면서 이 매개변수를 설명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다음 주제로 넘어가기 전에 클래스 소속 확률 이야기를 마무리해 보자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훈련 샘플이 어떤 클래스에 속할 확률은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predict_proba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메서드를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사용하여 계산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예를 들어 테스트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데이터셋에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있는 처음 세 개의 샘플 확률을 다음과 같이 예측할 수 있음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1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3.3 </a:t>
            </a:r>
            <a:r>
              <a:rPr lang="ko-KR" altLang="en-US" sz="3100" dirty="0" err="1" smtClean="0">
                <a:latin typeface="KoPub돋움체_Pro Bold" pitchFamily="18" charset="-127"/>
                <a:ea typeface="KoPub돋움체_Pro Bold" pitchFamily="18" charset="-127"/>
              </a:rPr>
              <a:t>로지스틱</a:t>
            </a:r>
            <a:r>
              <a:rPr lang="ko-KR" altLang="en-US" sz="3100" dirty="0" smtClean="0">
                <a:latin typeface="KoPub돋움체_Pro Bold" pitchFamily="18" charset="-127"/>
                <a:ea typeface="KoPub돋움체_Pro Bold" pitchFamily="18" charset="-127"/>
              </a:rPr>
              <a:t> 회귀를 사용한 클래스 확률 모델링</a:t>
            </a:r>
            <a:endParaRPr lang="ko-KR" altLang="en-US" sz="3100" dirty="0"/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580" y="3832249"/>
            <a:ext cx="5408386" cy="4418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411735202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사이킷런을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사용하여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로지스틱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회귀 모델 훈련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코드는 다음 배열을 반환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1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3.3 </a:t>
            </a:r>
            <a:r>
              <a:rPr lang="ko-KR" altLang="en-US" sz="3100" dirty="0" err="1" smtClean="0">
                <a:latin typeface="KoPub돋움체_Pro Bold" pitchFamily="18" charset="-127"/>
                <a:ea typeface="KoPub돋움체_Pro Bold" pitchFamily="18" charset="-127"/>
              </a:rPr>
              <a:t>로지스틱</a:t>
            </a:r>
            <a:r>
              <a:rPr lang="ko-KR" altLang="en-US" sz="3100" dirty="0" smtClean="0">
                <a:latin typeface="KoPub돋움체_Pro Bold" pitchFamily="18" charset="-127"/>
                <a:ea typeface="KoPub돋움체_Pro Bold" pitchFamily="18" charset="-127"/>
              </a:rPr>
              <a:t> 회귀를 사용한 클래스 확률 모델링</a:t>
            </a:r>
            <a:endParaRPr lang="ko-KR" altLang="en-US" sz="3100" dirty="0"/>
          </a:p>
        </p:txBody>
      </p:sp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85850" y="2276860"/>
            <a:ext cx="6972300" cy="1181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076965175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사이킷런을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사용하여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로지스틱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회귀 모델 훈련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첫 번째 행은 첫 번째 붓꽃의 클래스 소속 확률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두 번째 행은 두 번째 꽃의 클래스 소속 확률에 해당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당연하지만 열을 모두 더하면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됨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lr.predict_proba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X_test_std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[:3,:]).sum(axis=1)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코드를 실행해서 확인할 수 있음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1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3.3 </a:t>
            </a:r>
            <a:r>
              <a:rPr lang="ko-KR" altLang="en-US" sz="3100" dirty="0" err="1" smtClean="0">
                <a:latin typeface="KoPub돋움체_Pro Bold" pitchFamily="18" charset="-127"/>
                <a:ea typeface="KoPub돋움체_Pro Bold" pitchFamily="18" charset="-127"/>
              </a:rPr>
              <a:t>로지스틱</a:t>
            </a:r>
            <a:r>
              <a:rPr lang="ko-KR" altLang="en-US" sz="3100" dirty="0" smtClean="0">
                <a:latin typeface="KoPub돋움체_Pro Bold" pitchFamily="18" charset="-127"/>
                <a:ea typeface="KoPub돋움체_Pro Bold" pitchFamily="18" charset="-127"/>
              </a:rPr>
              <a:t> 회귀를 사용한 클래스 확률 모델링</a:t>
            </a:r>
            <a:endParaRPr lang="ko-KR" altLang="en-US" sz="3100" dirty="0"/>
          </a:p>
        </p:txBody>
      </p:sp>
    </p:spTree>
    <p:extLst>
      <p:ext uri="{BB962C8B-B14F-4D97-AF65-F5344CB8AC3E}">
        <p14:creationId xmlns:p14="http://schemas.microsoft.com/office/powerpoint/2010/main" val="807423552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사이킷런을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사용하여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로지스틱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회귀 모델 훈련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첫 번째 행에서 가장 큰 값은 대략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0.999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정도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첫 번째 샘플이 클래스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3(Iris-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virginica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 속할 확률이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99.9%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라는 뜻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눈치챘을지 모르지만 행에서 가장 큰 값의 열이 예측 클래스 레이블이 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예를 들어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넘파이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argmax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함수를 사용하면 다음과 같이 씀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1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3.3 </a:t>
            </a:r>
            <a:r>
              <a:rPr lang="ko-KR" altLang="en-US" sz="3100" dirty="0" err="1" smtClean="0">
                <a:latin typeface="KoPub돋움체_Pro Bold" pitchFamily="18" charset="-127"/>
                <a:ea typeface="KoPub돋움체_Pro Bold" pitchFamily="18" charset="-127"/>
              </a:rPr>
              <a:t>로지스틱</a:t>
            </a:r>
            <a:r>
              <a:rPr lang="ko-KR" altLang="en-US" sz="3100" dirty="0" smtClean="0">
                <a:latin typeface="KoPub돋움체_Pro Bold" pitchFamily="18" charset="-127"/>
                <a:ea typeface="KoPub돋움체_Pro Bold" pitchFamily="18" charset="-127"/>
              </a:rPr>
              <a:t> 회귀를 사용한 클래스 확률 모델링</a:t>
            </a:r>
            <a:endParaRPr lang="ko-KR" altLang="en-US" sz="3100" dirty="0"/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31462" y="3256179"/>
            <a:ext cx="6608923" cy="335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416058745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사이킷런을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사용하여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로지스틱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회귀 모델 훈련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출력된 클래스 인덱스는 다음과 같음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각각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Iris-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virginica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Iris-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setosa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Iris-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setosa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 해당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</a:t>
            </a: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이전 코드에서 조건부 확률을 계산하고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넘파이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argmax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함수를 사용하여 직접 클래스 레이블로 바꾸었음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실제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사이킷런을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사용할 때는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predict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메서드를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직접 호출하여 훨씬 손쉽게 클래스 레이블을 얻음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1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3.3 </a:t>
            </a:r>
            <a:r>
              <a:rPr lang="ko-KR" altLang="en-US" sz="3100" dirty="0" err="1" smtClean="0">
                <a:latin typeface="KoPub돋움체_Pro Bold" pitchFamily="18" charset="-127"/>
                <a:ea typeface="KoPub돋움체_Pro Bold" pitchFamily="18" charset="-127"/>
              </a:rPr>
              <a:t>로지스틱</a:t>
            </a:r>
            <a:r>
              <a:rPr lang="ko-KR" altLang="en-US" sz="3100" dirty="0" smtClean="0">
                <a:latin typeface="KoPub돋움체_Pro Bold" pitchFamily="18" charset="-127"/>
                <a:ea typeface="KoPub돋움체_Pro Bold" pitchFamily="18" charset="-127"/>
              </a:rPr>
              <a:t> 회귀를 사용한 클래스 확률 모델링</a:t>
            </a:r>
            <a:endParaRPr lang="ko-KR" altLang="en-US" sz="3100" dirty="0"/>
          </a:p>
        </p:txBody>
      </p:sp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580" y="2219253"/>
            <a:ext cx="2449830" cy="4830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813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15580" y="4120284"/>
            <a:ext cx="4594417" cy="8930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806574007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사이킷런을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사용하여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로지스틱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회귀 모델 훈련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마지막으로 샘플 하나의 클래스 레이블을 예측할 때 주의할 점이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사이킷런은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입력 데이터로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2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차원 배열을 기대함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하나의 행을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2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차원 포맷으로 먼저 변경해야 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하나의 행을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2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차원 배열로 변환하는 한 가지 방법은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넘파이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reshape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메서드를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사용하여 새로운 차원을 추가하는 것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예를 들어 다음과 같음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1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3.3 </a:t>
            </a:r>
            <a:r>
              <a:rPr lang="ko-KR" altLang="en-US" sz="3100" dirty="0" err="1" smtClean="0">
                <a:latin typeface="KoPub돋움체_Pro Bold" pitchFamily="18" charset="-127"/>
                <a:ea typeface="KoPub돋움체_Pro Bold" pitchFamily="18" charset="-127"/>
              </a:rPr>
              <a:t>로지스틱</a:t>
            </a:r>
            <a:r>
              <a:rPr lang="ko-KR" altLang="en-US" sz="3100" dirty="0" smtClean="0">
                <a:latin typeface="KoPub돋움체_Pro Bold" pitchFamily="18" charset="-127"/>
                <a:ea typeface="KoPub돋움체_Pro Bold" pitchFamily="18" charset="-127"/>
              </a:rPr>
              <a:t> 회귀를 사용한 클래스 확률 모델링</a:t>
            </a:r>
            <a:endParaRPr lang="ko-KR" altLang="en-US" sz="3100" dirty="0"/>
          </a:p>
        </p:txBody>
      </p:sp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1390" y="3846739"/>
            <a:ext cx="6283353" cy="7920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221830925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규제를 사용하여 과대적합 피하기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b="1" dirty="0" smtClean="0">
                <a:latin typeface="KoPub돋움체_Pro Light" pitchFamily="18" charset="-127"/>
                <a:ea typeface="KoPub돋움체_Pro Light" pitchFamily="18" charset="-127"/>
              </a:rPr>
              <a:t>과대적합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en-US" altLang="ko-KR" dirty="0" err="1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overfitting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은 머신 러닝에서 자주 발생하는 문제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모델이 훈련 데이터로는 잘 동작하지만 본 적 없는 데이터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테스트 데이터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로는 잘 일반화되지 않는 현상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모델이 과대적합일 때 분산이 크다고 말함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모델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파라미터가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너무 많아 주어진 데이터에서 너무 복잡한 모델을 만들기 때문임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비슷하게 모델이 </a:t>
            </a:r>
            <a:r>
              <a:rPr lang="ko-KR" altLang="en-US" b="1" dirty="0" smtClean="0">
                <a:latin typeface="KoPub돋움체_Pro Light" pitchFamily="18" charset="-127"/>
                <a:ea typeface="KoPub돋움체_Pro Light" pitchFamily="18" charset="-127"/>
              </a:rPr>
              <a:t>과소적합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en-US" altLang="ko-KR" dirty="0" err="1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underfitting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일 때도 있음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편향이 큼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훈련 데이터에 있는 패턴을 감지할 정도로 충분히 모델이 복잡하지 않다는 것을 의미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때문에 새로운 데이터에서도 성능이 낮을 것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1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3.3 </a:t>
            </a:r>
            <a:r>
              <a:rPr lang="ko-KR" altLang="en-US" sz="3100" dirty="0" err="1" smtClean="0">
                <a:latin typeface="KoPub돋움체_Pro Bold" pitchFamily="18" charset="-127"/>
                <a:ea typeface="KoPub돋움체_Pro Bold" pitchFamily="18" charset="-127"/>
              </a:rPr>
              <a:t>로지스틱</a:t>
            </a:r>
            <a:r>
              <a:rPr lang="ko-KR" altLang="en-US" sz="3100" dirty="0" smtClean="0">
                <a:latin typeface="KoPub돋움체_Pro Bold" pitchFamily="18" charset="-127"/>
                <a:ea typeface="KoPub돋움체_Pro Bold" pitchFamily="18" charset="-127"/>
              </a:rPr>
              <a:t> 회귀를 사용한 클래스 확률 모델링</a:t>
            </a:r>
            <a:endParaRPr lang="ko-KR" altLang="en-US" sz="3100" dirty="0"/>
          </a:p>
        </p:txBody>
      </p:sp>
    </p:spTree>
    <p:extLst>
      <p:ext uri="{BB962C8B-B14F-4D97-AF65-F5344CB8AC3E}">
        <p14:creationId xmlns:p14="http://schemas.microsoft.com/office/powerpoint/2010/main" val="1622738605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규제를 사용하여 과대적합 피하기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지금까지 분류를 위한 선형 모델만 보았지만 과대적합과 과소적합 문제는 그림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3-7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과 같이 선형 결정 경계와 복잡한 비선형 결정 경계를 비교해서 설명하는 것이 좋음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1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3.3 </a:t>
            </a:r>
            <a:r>
              <a:rPr lang="ko-KR" altLang="en-US" sz="3100" dirty="0" err="1" smtClean="0">
                <a:latin typeface="KoPub돋움체_Pro Bold" pitchFamily="18" charset="-127"/>
                <a:ea typeface="KoPub돋움체_Pro Bold" pitchFamily="18" charset="-127"/>
              </a:rPr>
              <a:t>로지스틱</a:t>
            </a:r>
            <a:r>
              <a:rPr lang="ko-KR" altLang="en-US" sz="3100" dirty="0" smtClean="0">
                <a:latin typeface="KoPub돋움체_Pro Bold" pitchFamily="18" charset="-127"/>
                <a:ea typeface="KoPub돋움체_Pro Bold" pitchFamily="18" charset="-127"/>
              </a:rPr>
              <a:t> 회귀를 사용한 클래스 확률 모델링</a:t>
            </a:r>
            <a:endParaRPr lang="ko-KR" altLang="en-US" sz="3100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597117" y="2510175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 smtClean="0"/>
              <a:t> 그림 </a:t>
            </a:r>
            <a:r>
              <a:rPr lang="en-US" altLang="ko-KR" sz="1600" b="1" dirty="0" smtClean="0"/>
              <a:t>3-7 </a:t>
            </a:r>
            <a:r>
              <a:rPr lang="ko-KR" altLang="en-US" sz="1600" b="1" dirty="0" smtClean="0"/>
              <a:t>과대적합과 과소적합이 결정 경계에 미치는 영향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7117" y="2968144"/>
            <a:ext cx="7562814" cy="26206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848435059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규제를 사용하여 과대적합 피하기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좋은 편향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-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분산 트레이드오프를 찾는 한 가지 방법은 규제를 사용하여 모델의 복잡도를 조정하는 것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b="1" dirty="0" smtClean="0">
                <a:latin typeface="KoPub돋움체_Pro Light" pitchFamily="18" charset="-127"/>
                <a:ea typeface="KoPub돋움체_Pro Light" pitchFamily="18" charset="-127"/>
              </a:rPr>
              <a:t>규제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(regularization)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공선성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en-US" altLang="ko-KR" dirty="0" err="1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collinearity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특성 간의 높은 상관관계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을 다루거나 데이터에서 잡음을 제거하여 과대적합을 방지할 수 있는 매우 유용한 방법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1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3.3 </a:t>
            </a:r>
            <a:r>
              <a:rPr lang="ko-KR" altLang="en-US" sz="3100" dirty="0" err="1" smtClean="0">
                <a:latin typeface="KoPub돋움체_Pro Bold" pitchFamily="18" charset="-127"/>
                <a:ea typeface="KoPub돋움체_Pro Bold" pitchFamily="18" charset="-127"/>
              </a:rPr>
              <a:t>로지스틱</a:t>
            </a:r>
            <a:r>
              <a:rPr lang="ko-KR" altLang="en-US" sz="3100" dirty="0" smtClean="0">
                <a:latin typeface="KoPub돋움체_Pro Bold" pitchFamily="18" charset="-127"/>
                <a:ea typeface="KoPub돋움체_Pro Bold" pitchFamily="18" charset="-127"/>
              </a:rPr>
              <a:t> 회귀를 사용한 클래스 확률 모델링</a:t>
            </a:r>
            <a:endParaRPr lang="ko-KR" altLang="en-US" sz="3100" dirty="0"/>
          </a:p>
        </p:txBody>
      </p:sp>
    </p:spTree>
    <p:extLst>
      <p:ext uri="{BB962C8B-B14F-4D97-AF65-F5344CB8AC3E}">
        <p14:creationId xmlns:p14="http://schemas.microsoft.com/office/powerpoint/2010/main" val="21344277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퍼셉트론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학습 규칙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파이썬으로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퍼셉트론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규칙을 구현하기 전에 간단한 사고 실험을 하여 이 규칙이 얼마나 멋지고 간단하게 작동하는지 알아보자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퍼셉트론이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클래스 레이블을 정확히 예측한 두 경우는 가중치가 변경되지 않고 그대로 유지됨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업데이트 값은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0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됨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2.1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인공 뉴런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: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초기 머신 러닝의 간단한 역사</a:t>
            </a:r>
            <a:endParaRPr lang="ko-KR" altLang="en-US" dirty="0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580" y="3429000"/>
            <a:ext cx="6760936" cy="128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235926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규제를 사용하여 과대적합 피하기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규제는 과도한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파라미터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가중치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값을 제한하기 위해 추가적인 정보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편향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주입하는 개념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가장 널리 사용하는 규제 형태는 다음과 같은 </a:t>
            </a:r>
            <a:r>
              <a:rPr lang="en-US" altLang="ko-KR" b="1" dirty="0" smtClean="0">
                <a:latin typeface="KoPub돋움체_Pro Light" pitchFamily="18" charset="-127"/>
                <a:ea typeface="KoPub돋움체_Pro Light" pitchFamily="18" charset="-127"/>
              </a:rPr>
              <a:t>L2 </a:t>
            </a:r>
            <a:r>
              <a:rPr lang="ko-KR" altLang="en-US" b="1" dirty="0" smtClean="0">
                <a:latin typeface="KoPub돋움체_Pro Light" pitchFamily="18" charset="-127"/>
                <a:ea typeface="KoPub돋움체_Pro Light" pitchFamily="18" charset="-127"/>
              </a:rPr>
              <a:t>규제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이따금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L2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축소 또는 가중치 감쇠라고 부름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</a:t>
            </a: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식에서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λ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규제 하이퍼파라미터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1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3.3 </a:t>
            </a:r>
            <a:r>
              <a:rPr lang="ko-KR" altLang="en-US" sz="3100" dirty="0" err="1" smtClean="0">
                <a:latin typeface="KoPub돋움체_Pro Bold" pitchFamily="18" charset="-127"/>
                <a:ea typeface="KoPub돋움체_Pro Bold" pitchFamily="18" charset="-127"/>
              </a:rPr>
              <a:t>로지스틱</a:t>
            </a:r>
            <a:r>
              <a:rPr lang="ko-KR" altLang="en-US" sz="3100" dirty="0" smtClean="0">
                <a:latin typeface="KoPub돋움체_Pro Bold" pitchFamily="18" charset="-127"/>
                <a:ea typeface="KoPub돋움체_Pro Bold" pitchFamily="18" charset="-127"/>
              </a:rPr>
              <a:t> 회귀를 사용한 클래스 확률 모델링</a:t>
            </a:r>
            <a:endParaRPr lang="ko-KR" altLang="en-US" sz="3100" dirty="0"/>
          </a:p>
        </p:txBody>
      </p:sp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73187" y="2795323"/>
            <a:ext cx="2495913" cy="10968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587988638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규제를 사용하여 과대적합 피하기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로지스틱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회귀의 비용 함수는 규제 항을 추가해서 규제를 적용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규제 항은 모델 훈련 과정에서 가중치를 줄이는 역할을 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규제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하이퍼파라미터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λ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사용하여 가중치를 작게 유지하면서 훈련 데이터에 얼마나 잘 맞출지를 조정할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λ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값을 증가하면 규제 강도가 높아짐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1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3.3 </a:t>
            </a:r>
            <a:r>
              <a:rPr lang="ko-KR" altLang="en-US" sz="3100" dirty="0" err="1" smtClean="0">
                <a:latin typeface="KoPub돋움체_Pro Bold" pitchFamily="18" charset="-127"/>
                <a:ea typeface="KoPub돋움체_Pro Bold" pitchFamily="18" charset="-127"/>
              </a:rPr>
              <a:t>로지스틱</a:t>
            </a:r>
            <a:r>
              <a:rPr lang="ko-KR" altLang="en-US" sz="3100" dirty="0" smtClean="0">
                <a:latin typeface="KoPub돋움체_Pro Bold" pitchFamily="18" charset="-127"/>
                <a:ea typeface="KoPub돋움체_Pro Bold" pitchFamily="18" charset="-127"/>
              </a:rPr>
              <a:t> 회귀를 사용한 클래스 확률 모델링</a:t>
            </a:r>
            <a:endParaRPr lang="ko-KR" altLang="en-US" sz="3100" dirty="0"/>
          </a:p>
        </p:txBody>
      </p:sp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57973" y="2564895"/>
            <a:ext cx="7049009" cy="739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624113199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규제를 사용하여 과대적합 피하기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사이킷런의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LogisticRegression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클래스의 매개변수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C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다음 절에서 볼 서포트 벡터 머신 형식에서 따왔음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매개변수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C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규제 하이퍼파라미터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λ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의 역수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결과적으로 역 규제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파라미터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C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의 값을 감소시키면 규제 강도가 증가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1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3.3 </a:t>
            </a:r>
            <a:r>
              <a:rPr lang="ko-KR" altLang="en-US" sz="3100" dirty="0" err="1" smtClean="0">
                <a:latin typeface="KoPub돋움체_Pro Bold" pitchFamily="18" charset="-127"/>
                <a:ea typeface="KoPub돋움체_Pro Bold" pitchFamily="18" charset="-127"/>
              </a:rPr>
              <a:t>로지스틱</a:t>
            </a:r>
            <a:r>
              <a:rPr lang="ko-KR" altLang="en-US" sz="3100" dirty="0" smtClean="0">
                <a:latin typeface="KoPub돋움체_Pro Bold" pitchFamily="18" charset="-127"/>
                <a:ea typeface="KoPub돋움체_Pro Bold" pitchFamily="18" charset="-127"/>
              </a:rPr>
              <a:t> 회귀를 사용한 클래스 확률 모델링</a:t>
            </a:r>
            <a:endParaRPr lang="ko-KR" altLang="en-US" sz="3100" dirty="0"/>
          </a:p>
        </p:txBody>
      </p:sp>
    </p:spTree>
    <p:extLst>
      <p:ext uri="{BB962C8B-B14F-4D97-AF65-F5344CB8AC3E}">
        <p14:creationId xmlns:p14="http://schemas.microsoft.com/office/powerpoint/2010/main" val="2221043930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규제를 사용하여 과대적합 피하기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두 개의 가중치에 대해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L2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규제 효과를 그래프로 나타내 보자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1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3.3 </a:t>
            </a:r>
            <a:r>
              <a:rPr lang="ko-KR" altLang="en-US" sz="3100" dirty="0" err="1" smtClean="0">
                <a:latin typeface="KoPub돋움체_Pro Bold" pitchFamily="18" charset="-127"/>
                <a:ea typeface="KoPub돋움체_Pro Bold" pitchFamily="18" charset="-127"/>
              </a:rPr>
              <a:t>로지스틱</a:t>
            </a:r>
            <a:r>
              <a:rPr lang="ko-KR" altLang="en-US" sz="3100" dirty="0" smtClean="0">
                <a:latin typeface="KoPub돋움체_Pro Bold" pitchFamily="18" charset="-127"/>
                <a:ea typeface="KoPub돋움체_Pro Bold" pitchFamily="18" charset="-127"/>
              </a:rPr>
              <a:t> 회귀를 사용한 클래스 확률 모델링</a:t>
            </a:r>
            <a:endParaRPr lang="ko-KR" altLang="en-US" sz="3100" dirty="0"/>
          </a:p>
        </p:txBody>
      </p:sp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579" y="2243881"/>
            <a:ext cx="6574089" cy="43104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929717543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규제를 사용하여 과대적합 피하기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코드를 실행하면 역 규제 매개변수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C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의 값을 바꾸면서 열 개의 로지스틱 회귀 모델을 훈련함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시연을 위해 모든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분류기에서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클래스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의 가중치 값만 사용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여기서는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데이터셋에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있는 두 번째 클래스인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Iris-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versicolor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다중 분류에는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OvR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기법을 사용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결과 그래프에서 볼 수 있듯이 매개변수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C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가 감소하면 가중치 절댓값이 줄어듦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즉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규제 강도가 증가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1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3.3 </a:t>
            </a:r>
            <a:r>
              <a:rPr lang="ko-KR" altLang="en-US" sz="3100" dirty="0" err="1" smtClean="0">
                <a:latin typeface="KoPub돋움체_Pro Bold" pitchFamily="18" charset="-127"/>
                <a:ea typeface="KoPub돋움체_Pro Bold" pitchFamily="18" charset="-127"/>
              </a:rPr>
              <a:t>로지스틱</a:t>
            </a:r>
            <a:r>
              <a:rPr lang="ko-KR" altLang="en-US" sz="3100" dirty="0" smtClean="0">
                <a:latin typeface="KoPub돋움체_Pro Bold" pitchFamily="18" charset="-127"/>
                <a:ea typeface="KoPub돋움체_Pro Bold" pitchFamily="18" charset="-127"/>
              </a:rPr>
              <a:t> 회귀를 사용한 클래스 확률 모델링</a:t>
            </a:r>
            <a:endParaRPr lang="ko-KR" altLang="en-US" sz="3100" dirty="0"/>
          </a:p>
        </p:txBody>
      </p:sp>
    </p:spTree>
    <p:extLst>
      <p:ext uri="{BB962C8B-B14F-4D97-AF65-F5344CB8AC3E}">
        <p14:creationId xmlns:p14="http://schemas.microsoft.com/office/powerpoint/2010/main" val="4144481771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z="3100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3.3 </a:t>
            </a:r>
            <a:r>
              <a:rPr lang="ko-KR" altLang="en-US" sz="3100" dirty="0" err="1" smtClean="0">
                <a:latin typeface="KoPub돋움체_Pro Bold" pitchFamily="18" charset="-127"/>
                <a:ea typeface="KoPub돋움체_Pro Bold" pitchFamily="18" charset="-127"/>
              </a:rPr>
              <a:t>로지스틱</a:t>
            </a:r>
            <a:r>
              <a:rPr lang="ko-KR" altLang="en-US" sz="3100" dirty="0" smtClean="0">
                <a:latin typeface="KoPub돋움체_Pro Bold" pitchFamily="18" charset="-127"/>
                <a:ea typeface="KoPub돋움체_Pro Bold" pitchFamily="18" charset="-127"/>
              </a:rPr>
              <a:t> 회귀를 사용한 클래스 확률 모델링</a:t>
            </a:r>
            <a:endParaRPr lang="ko-KR" altLang="en-US" sz="3100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597117" y="1527969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 smtClean="0"/>
              <a:t> 그림 </a:t>
            </a:r>
            <a:r>
              <a:rPr lang="en-US" altLang="ko-KR" sz="1600" b="1" dirty="0" smtClean="0"/>
              <a:t>3-8 </a:t>
            </a:r>
            <a:r>
              <a:rPr lang="ko-KR" altLang="en-US" sz="1600" b="1" dirty="0" smtClean="0"/>
              <a:t>규제 매개변수에 따른 가중치 크기의 변화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4724" y="1873611"/>
            <a:ext cx="6691811" cy="45799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666468874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8"/>
          <p:cNvSpPr>
            <a:spLocks noGrp="1"/>
          </p:cNvSpPr>
          <p:nvPr>
            <p:ph type="title"/>
          </p:nvPr>
        </p:nvSpPr>
        <p:spPr>
          <a:xfrm>
            <a:off x="531274" y="2564895"/>
            <a:ext cx="8081453" cy="800724"/>
          </a:xfrm>
        </p:spPr>
        <p:txBody>
          <a:bodyPr/>
          <a:lstStyle/>
          <a:p>
            <a:pPr algn="ctr"/>
            <a:r>
              <a:rPr lang="en-US" altLang="ko-KR" sz="2600" dirty="0" smtClean="0"/>
              <a:t>3.4 </a:t>
            </a:r>
            <a:r>
              <a:rPr lang="ko-KR" altLang="en-US" sz="2600" dirty="0" err="1" smtClean="0"/>
              <a:t>서포트</a:t>
            </a:r>
            <a:r>
              <a:rPr lang="ko-KR" altLang="en-US" sz="2600" dirty="0" smtClean="0"/>
              <a:t> 벡터 </a:t>
            </a:r>
            <a:r>
              <a:rPr lang="ko-KR" altLang="en-US" sz="2600" dirty="0" err="1" smtClean="0"/>
              <a:t>머신을</a:t>
            </a:r>
            <a:r>
              <a:rPr lang="ko-KR" altLang="en-US" sz="2600" dirty="0" smtClean="0"/>
              <a:t> 사용한 최대 마진 분류</a:t>
            </a:r>
            <a:endParaRPr lang="en-US" altLang="ko-KR" sz="26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196</a:t>
            </a:fld>
            <a:endParaRPr lang="en-US" dirty="0"/>
          </a:p>
        </p:txBody>
      </p:sp>
      <p:cxnSp>
        <p:nvCxnSpPr>
          <p:cNvPr id="8" name="직선 연결선 7"/>
          <p:cNvCxnSpPr/>
          <p:nvPr/>
        </p:nvCxnSpPr>
        <p:spPr>
          <a:xfrm>
            <a:off x="1461222" y="3398841"/>
            <a:ext cx="6163949" cy="11869"/>
          </a:xfrm>
          <a:prstGeom prst="line">
            <a:avLst/>
          </a:prstGeom>
          <a:ln w="57150">
            <a:solidFill>
              <a:srgbClr val="E0A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6475988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서포트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벡터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머신을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사용한 최대 마진 분류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b="1" dirty="0" err="1" smtClean="0">
                <a:latin typeface="KoPub돋움체_Pro Light" pitchFamily="18" charset="-127"/>
                <a:ea typeface="KoPub돋움체_Pro Light" pitchFamily="18" charset="-127"/>
              </a:rPr>
              <a:t>서포트</a:t>
            </a:r>
            <a:r>
              <a:rPr lang="ko-KR" altLang="en-US" b="1" dirty="0" smtClean="0">
                <a:latin typeface="KoPub돋움체_Pro Light" pitchFamily="18" charset="-127"/>
                <a:ea typeface="KoPub돋움체_Pro Light" pitchFamily="18" charset="-127"/>
              </a:rPr>
              <a:t> 벡터 머신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(Support Vector Machine, SVM)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은 강력하고 널리 사용되는 학습 알고리즘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SVM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은 퍼셉트론의 확장으로 생각할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앞서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퍼셉트론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알고리즘을 사용하여 분류 오차를 최소화했음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SVM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의 최적화 대상은 마진을 최대화하는 것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마진은 클래스를 구분하는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초평면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결정 경계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과 이 초평면에 가장 가까운 훈련 샘플 사이의 거리로 정의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이런 샘플을 </a:t>
            </a:r>
            <a:r>
              <a:rPr lang="ko-KR" altLang="en-US" b="1" dirty="0" err="1" smtClean="0">
                <a:latin typeface="KoPub돋움체_Pro Light" pitchFamily="18" charset="-127"/>
                <a:ea typeface="KoPub돋움체_Pro Light" pitchFamily="18" charset="-127"/>
              </a:rPr>
              <a:t>서포트</a:t>
            </a:r>
            <a:r>
              <a:rPr lang="ko-KR" altLang="en-US" b="1" dirty="0" smtClean="0">
                <a:latin typeface="KoPub돋움체_Pro Light" pitchFamily="18" charset="-127"/>
                <a:ea typeface="KoPub돋움체_Pro Light" pitchFamily="18" charset="-127"/>
              </a:rPr>
              <a:t> 벡터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(support vector)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라고 함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3.4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서포트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벡터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머신을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사용한 최대 마진 분류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83878402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3.4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서포트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벡터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머신을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사용한 최대 마진 분류</a:t>
            </a:r>
            <a:endParaRPr lang="ko-KR" altLang="en-US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597117" y="1527969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 smtClean="0"/>
              <a:t> 그림 </a:t>
            </a:r>
            <a:r>
              <a:rPr lang="en-US" altLang="ko-KR" sz="1600" b="1" dirty="0" smtClean="0"/>
              <a:t>3-9 </a:t>
            </a:r>
            <a:r>
              <a:rPr lang="ko-KR" altLang="en-US" sz="1600" b="1" dirty="0" err="1" smtClean="0"/>
              <a:t>서포트</a:t>
            </a:r>
            <a:r>
              <a:rPr lang="ko-KR" altLang="en-US" sz="1600" b="1" dirty="0" smtClean="0"/>
              <a:t> 벡터 머신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4724" y="1873611"/>
            <a:ext cx="7445829" cy="29912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736456564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최대 마진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b="1" dirty="0" smtClean="0">
                <a:latin typeface="KoPub돋움체_Pro Light" pitchFamily="18" charset="-127"/>
                <a:ea typeface="KoPub돋움체_Pro Light" pitchFamily="18" charset="-127"/>
              </a:rPr>
              <a:t>큰 마진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(large margin)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의 결정 경계를 원하는 이유는 일반화 오차가 낮아지는 경향이 있기 때문임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반면 작은 마진의 모델은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과대적합되기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쉬움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마진 최대화를 이해하기 위해 결정 경계와 나란히 놓인 양성 샘플 쪽의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초평면과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음성 샘플 쪽의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초평면을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자세히 살펴보자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두 초 평면은 다음과 같이 쓸 수 있음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3.4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서포트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벡터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머신을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사용한 최대 마진 분류</a:t>
            </a:r>
            <a:endParaRPr lang="ko-KR" altLang="en-US" dirty="0"/>
          </a:p>
        </p:txBody>
      </p:sp>
      <p:pic>
        <p:nvPicPr>
          <p:cNvPr id="563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57973" y="3717035"/>
            <a:ext cx="3274071" cy="14392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5714765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0" y="2224864"/>
            <a:ext cx="9144000" cy="1895420"/>
          </a:xfrm>
          <a:prstGeom prst="rect">
            <a:avLst/>
          </a:prstGeom>
          <a:noFill/>
        </p:spPr>
        <p:txBody>
          <a:bodyPr vert="horz" wrap="square" lIns="0" tIns="0" rIns="0" bIns="0" rtlCol="0" anchor="t" anchorCtr="0">
            <a:noAutofit/>
          </a:bodyPr>
          <a:lstStyle>
            <a:lvl1pPr marL="0" algn="l" defTabSz="457200" rtl="0" eaLnBrk="1" latinLnBrk="0" hangingPunct="1">
              <a:spcBef>
                <a:spcPct val="0"/>
              </a:spcBef>
              <a:buNone/>
              <a:defRPr lang="en-US" sz="4400" b="1" kern="1200" baseline="0" dirty="0">
                <a:solidFill>
                  <a:schemeClr val="bg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n-cs"/>
              </a:defRPr>
            </a:lvl1pPr>
          </a:lstStyle>
          <a:p>
            <a:pPr algn="ctr"/>
            <a:r>
              <a:rPr lang="en-US" sz="5400" dirty="0" smtClean="0">
                <a:solidFill>
                  <a:srgbClr val="E0AC00"/>
                </a:solidFill>
              </a:rPr>
              <a:t>2</a:t>
            </a:r>
            <a:r>
              <a:rPr lang="ko-KR" altLang="en-US" sz="5400" dirty="0" smtClean="0">
                <a:solidFill>
                  <a:srgbClr val="E0AC00"/>
                </a:solidFill>
              </a:rPr>
              <a:t>장</a:t>
            </a:r>
            <a:r>
              <a:rPr lang="en-US" altLang="ko-KR" sz="5400" dirty="0" smtClean="0">
                <a:solidFill>
                  <a:schemeClr val="tx1"/>
                </a:solidFill>
              </a:rPr>
              <a:t> </a:t>
            </a:r>
            <a:endParaRPr lang="en-US" altLang="ko-KR" sz="5400" dirty="0">
              <a:solidFill>
                <a:schemeClr val="tx1"/>
              </a:solidFill>
            </a:endParaRPr>
          </a:p>
          <a:p>
            <a:pPr algn="ctr"/>
            <a:r>
              <a:rPr lang="ko-KR" altLang="en-US" sz="5400" dirty="0" smtClean="0">
                <a:solidFill>
                  <a:schemeClr val="tx1"/>
                </a:solidFill>
              </a:rPr>
              <a:t>간단한 분류 알고리즘 훈련</a:t>
            </a:r>
            <a:endParaRPr lang="en-US" sz="5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00670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퍼셉트론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학습 규칙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잘못 예측했을 때는 가중치를 양성 또는 음성 타깃 클래스 방향으로 이동시킴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2.1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인공 뉴런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: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초기 머신 러닝의 간단한 역사</a:t>
            </a:r>
            <a:endParaRPr lang="ko-KR" altLang="en-US" dirty="0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580" y="2276860"/>
            <a:ext cx="6890793" cy="1336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388977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최대 마진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두 선형식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(1)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(2)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빼면 다음 결과를 얻음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buNone/>
            </a:pP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식을 다음과 같은 벡터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w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의 길이로 정규할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3.4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서포트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벡터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머신을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사용한 최대 마진 분류</a:t>
            </a:r>
            <a:endParaRPr lang="ko-KR" altLang="en-US" dirty="0"/>
          </a:p>
        </p:txBody>
      </p:sp>
      <p:pic>
        <p:nvPicPr>
          <p:cNvPr id="573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57974" y="2161646"/>
            <a:ext cx="3043764" cy="6169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734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00366" y="3198572"/>
            <a:ext cx="2339117" cy="9120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773704334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최대 마진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결과 식은 다음과 같음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식의 좌변은 양성 쪽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초평면과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음성 쪽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초평면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사이의 거리로 해석할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이것이 최대화하려고 하는 </a:t>
            </a:r>
            <a:r>
              <a:rPr lang="ko-KR" altLang="en-US" b="1" dirty="0" smtClean="0">
                <a:latin typeface="KoPub돋움체_Pro Light" pitchFamily="18" charset="-127"/>
                <a:ea typeface="KoPub돋움체_Pro Light" pitchFamily="18" charset="-127"/>
              </a:rPr>
              <a:t>마진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(margin)</a:t>
            </a: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3.4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서포트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벡터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머신을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사용한 최대 마진 분류</a:t>
            </a:r>
            <a:endParaRPr lang="ko-KR" altLang="en-US" dirty="0"/>
          </a:p>
        </p:txBody>
      </p:sp>
      <p:pic>
        <p:nvPicPr>
          <p:cNvPr id="57348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00366" y="2219253"/>
            <a:ext cx="3216729" cy="11925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886484693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최대 마진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SVM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의 목적 함수는 샘플이 정확하게 분류된다는 제약 조건하에서      를 최대화함으로써 마진을 최대화하는 것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제약은 다음과 같이 쓸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여기서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N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은 데이터셋에 있는 샘플 개수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3.4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서포트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벡터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머신을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사용한 최대 마진 분류</a:t>
            </a:r>
            <a:endParaRPr lang="ko-KR" altLang="en-US" dirty="0"/>
          </a:p>
        </p:txBody>
      </p:sp>
      <p:pic>
        <p:nvPicPr>
          <p:cNvPr id="583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473032" y="1739547"/>
            <a:ext cx="311076" cy="537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837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57973" y="2795323"/>
            <a:ext cx="4137841" cy="15329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218540802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최대 마진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두 식이 말하는 것은 다음과 같음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모든 음성 클래스 샘플은 음성 쪽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초평면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너머에 있어야 하고 양성 클래스 샘플은 양성 쪽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초평면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너머에 있어야 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이를 다음과 같이 간단히 쓸 수 있음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3.4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서포트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벡터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머신을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사용한 최대 마진 분류</a:t>
            </a:r>
            <a:endParaRPr lang="ko-KR" altLang="en-US" dirty="0"/>
          </a:p>
        </p:txBody>
      </p:sp>
      <p:pic>
        <p:nvPicPr>
          <p:cNvPr id="593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73187" y="3140965"/>
            <a:ext cx="3344999" cy="6803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259553979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최대 마진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실제로는 동일한 효과를 내면서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콰드라틱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프로그래밍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(quadratic programming)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방법으로 풀 수 있는        을 최소화하는 것이 더 쉬움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콰드라틱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프로그래밍에 대한 자세한 설명은 책 범위를 넘어섬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서포트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벡터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머신에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대한 자세한 내용은 ‘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The Nature of Statistical Learning Theory, Springer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Science+Business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Media, Vladimir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Vapnik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2000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또는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A Tutorial on Support Vector Machines for Pattern Recognition(Data Mining and Knowledge Discovery, 2(2):121-167, 1998)’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을 참고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3.4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서포트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벡터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머신을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사용한 최대 마진 분류</a:t>
            </a:r>
            <a:endParaRPr lang="ko-KR" altLang="en-US" dirty="0"/>
          </a:p>
        </p:txBody>
      </p:sp>
      <p:pic>
        <p:nvPicPr>
          <p:cNvPr id="604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86590" y="2147664"/>
            <a:ext cx="453951" cy="3596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688916228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슬랙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변수를 사용하여 비선형 분류 문제 다루기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최대 마진 분류 이면에 있는 수학 개념에 너무 깊이 들어가지 않겠음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1995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년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블라드미르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바프닉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(Vladimir </a:t>
            </a:r>
            <a:r>
              <a:rPr lang="en-US" altLang="ko-KR" dirty="0" err="1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Vapnik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소개한 슬랙 변수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ξ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만 간략히 소개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이를 </a:t>
            </a:r>
            <a:r>
              <a:rPr lang="ko-KR" altLang="en-US" b="1" dirty="0" smtClean="0">
                <a:latin typeface="KoPub돋움체_Pro Light" pitchFamily="18" charset="-127"/>
                <a:ea typeface="KoPub돋움체_Pro Light" pitchFamily="18" charset="-127"/>
              </a:rPr>
              <a:t>소프트 마진 분류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(soft margin classification)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라고 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슬랙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변수는 선형적으로 구분되지 않는 데이터에서 선형 제약 조건을 완화할 필요가 있기 때문에 도입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이를 통해 적절히 비용을 손해 보면서 분류 오차가 있는 상황에서 최적화 알고리즘이 수렴함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3.4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서포트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벡터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머신을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사용한 최대 마진 분류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61435578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슬랙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변수를 사용하여 비선형 분류 문제 다루기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양수 값인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슬랙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변수를 선형 제약 조건에 더하면 됨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3.4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서포트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벡터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머신을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사용한 최대 마진 분류</a:t>
            </a:r>
            <a:endParaRPr lang="ko-KR" altLang="en-US" dirty="0"/>
          </a:p>
        </p:txBody>
      </p:sp>
      <p:pic>
        <p:nvPicPr>
          <p:cNvPr id="614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57973" y="2161646"/>
            <a:ext cx="5350510" cy="15933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877209952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슬랙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변수를 사용하여 비선형 분류 문제 다루기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여기서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N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은 데이터셋에 있는 샘플 개수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제약 조건하에서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최소화할 새로운 목적 함수는 다음과 같음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3.4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서포트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벡터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머신을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사용한 최대 마진 분류</a:t>
            </a:r>
            <a:endParaRPr lang="ko-KR" altLang="en-US" dirty="0"/>
          </a:p>
        </p:txBody>
      </p:sp>
      <p:pic>
        <p:nvPicPr>
          <p:cNvPr id="624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57973" y="2507288"/>
            <a:ext cx="2668270" cy="10382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691161227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슬랙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변수를 사용하여 비선형 분류 문제 다루기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변수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C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통해 분류 오차에 대한 비용을 조정할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C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값이 크면 오차에 대한 비용이 커짐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C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값이 작으면 분류 오차에 덜 엄격해짐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매개변수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C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사용하여 마진 폭을 제어할 수 있고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결국 그림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3-10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과 같이 편향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-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분산의 트레이드오프를 조정함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3.4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서포트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벡터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머신을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사용한 최대 마진 분류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90598553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3.4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서포트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벡터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머신을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사용한 최대 마진 분류</a:t>
            </a:r>
            <a:endParaRPr lang="ko-KR" altLang="en-US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597117" y="1527969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 smtClean="0"/>
              <a:t> 그림 </a:t>
            </a:r>
            <a:r>
              <a:rPr lang="en-US" altLang="ko-KR" sz="1600" b="1" dirty="0" smtClean="0"/>
              <a:t>3-10 C </a:t>
            </a:r>
            <a:r>
              <a:rPr lang="ko-KR" altLang="en-US" sz="1600" b="1" dirty="0" smtClean="0"/>
              <a:t>값에 따라 달라지는 </a:t>
            </a:r>
            <a:r>
              <a:rPr lang="en-US" altLang="ko-KR" sz="1600" b="1" dirty="0" smtClean="0"/>
              <a:t>SVM</a:t>
            </a:r>
            <a:r>
              <a:rPr lang="ko-KR" altLang="en-US" sz="1600" b="1" dirty="0" smtClean="0"/>
              <a:t>의 결정 경계와 마진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634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7117" y="2019300"/>
            <a:ext cx="7058025" cy="281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7426185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퍼셉트론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학습 규칙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곱셈 계수인     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좀 더 잘 이해하기 위해 다른 예를 살펴보자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2.1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인공 뉴런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: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초기 머신 러닝의 간단한 역사</a:t>
            </a:r>
            <a:endParaRPr lang="ko-KR" altLang="en-US" dirty="0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094899" y="1816004"/>
            <a:ext cx="349794" cy="4547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15580" y="2392074"/>
            <a:ext cx="4119154" cy="4767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340851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슬랙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변수를 사용하여 비선형 분류 문제 다루기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개념은 규제와 관련이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이전 절에서 언급한 것처럼 규제가 있는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로지스틱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회귀 모델은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C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값을 줄이면 편향이 늘고 모델 분산이 줄어듦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3.4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서포트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벡터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머신을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사용한 최대 마진 분류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1804018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슬랙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변수를 사용하여 비선형 분류 문제 다루기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이제 선형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SVM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 대한 기본 개념을 배웠음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붓꽃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데이터셋의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꽃 분류 문제에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SVM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모델을 훈련해 보자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3.4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서포트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벡터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머신을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사용한 최대 마진 분류</a:t>
            </a:r>
            <a:endParaRPr lang="ko-KR" altLang="en-US" dirty="0"/>
          </a:p>
        </p:txBody>
      </p:sp>
      <p:pic>
        <p:nvPicPr>
          <p:cNvPr id="645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57973" y="2564895"/>
            <a:ext cx="5579879" cy="38968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008598873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슬랙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변수를 사용하여 비선형 분류 문제 다루기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앞 코드를 실행하면 그림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3-11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과 같이 붓꽃 데이터셋에서 훈련한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SVM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분류기의 결정 영역 세 개가 나타남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3.4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서포트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벡터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머신을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사용한 최대 마진 분류</a:t>
            </a:r>
            <a:endParaRPr lang="ko-KR" altLang="en-US" dirty="0"/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597117" y="2449681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 smtClean="0"/>
              <a:t> 그림 </a:t>
            </a:r>
            <a:r>
              <a:rPr lang="en-US" altLang="ko-KR" sz="1600" b="1" dirty="0" smtClean="0"/>
              <a:t>3-11 SVM </a:t>
            </a:r>
            <a:r>
              <a:rPr lang="ko-KR" altLang="en-US" sz="1600" b="1" dirty="0" smtClean="0"/>
              <a:t>분류기가 학습한 붓꽃 </a:t>
            </a:r>
            <a:r>
              <a:rPr lang="ko-KR" altLang="en-US" sz="1600" b="1" dirty="0" err="1" smtClean="0"/>
              <a:t>데이터셋의</a:t>
            </a:r>
            <a:r>
              <a:rPr lang="ko-KR" altLang="en-US" sz="1600" b="1" dirty="0" smtClean="0"/>
              <a:t> 결정 경계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655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2331" y="2795323"/>
            <a:ext cx="5775555" cy="3763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132773896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사이킷런의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다른 구현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이전 절에서 보았던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사이킷런의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LogisticRegression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클래스는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LIBLINEAR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라이브러리를 사용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국립 타이완 대학교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(National Taiwan University)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에서 개발한 것으로 최적화가 매우 잘된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C/C++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라이브러리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(http://www.csie.ntu.edu.tw/~cjlin/liblinear/)</a:t>
            </a: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SVM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을 훈련하는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SVC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클래스는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LIBSVM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라이브러리를 사용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라이브러리는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SVM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 특화된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C/C+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라이브러리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(http://www.csie.ntu.edu.tw/~cjlin/libsvm/)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3.4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서포트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벡터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머신을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사용한 최대 마진 분류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4275628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사이킷런의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다른 구현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순수한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파이썬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구현에 비해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LIBLINEAR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LIBSVM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은 많은 선형 분류기를 아주 빠르게 훈련할 수 있는 장점이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이따금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데이터셋이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너무 커서 컴퓨터 메모리 용량에 맞지 않는 경우가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사이킷런은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이에 대한 대안으로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SGDClassifier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클래스를 제공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클래스는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partial_fit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메서드를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사용하여 온라인 학습을 지원함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SGDClassifier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클래스 이면에 있는 개념은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2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장에서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아달린을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위해 구현한 확률적 경사 하강법과 비슷함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3.4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서포트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벡터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머신을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사용한 최대 마진 분류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98441701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사이킷런의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다른 구현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기본 매개변수를 사용한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퍼셉트론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로지스틱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회귀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서포트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벡터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머신의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확률적 경사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하강법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버전은 다음과 같음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3.4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서포트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벡터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머신을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사용한 최대 마진 분류</a:t>
            </a:r>
            <a:endParaRPr lang="ko-KR" altLang="en-US" dirty="0"/>
          </a:p>
        </p:txBody>
      </p:sp>
      <p:pic>
        <p:nvPicPr>
          <p:cNvPr id="665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581" y="2507288"/>
            <a:ext cx="5868694" cy="14561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565545304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8"/>
          <p:cNvSpPr>
            <a:spLocks noGrp="1"/>
          </p:cNvSpPr>
          <p:nvPr>
            <p:ph type="title"/>
          </p:nvPr>
        </p:nvSpPr>
        <p:spPr>
          <a:xfrm>
            <a:off x="531274" y="2564895"/>
            <a:ext cx="8081453" cy="800724"/>
          </a:xfrm>
        </p:spPr>
        <p:txBody>
          <a:bodyPr/>
          <a:lstStyle/>
          <a:p>
            <a:pPr algn="ctr"/>
            <a:r>
              <a:rPr lang="en-US" altLang="ko-KR" sz="2600" dirty="0" smtClean="0"/>
              <a:t>3.5 </a:t>
            </a:r>
            <a:r>
              <a:rPr lang="ko-KR" altLang="en-US" sz="2600" dirty="0" err="1" smtClean="0"/>
              <a:t>커널</a:t>
            </a:r>
            <a:r>
              <a:rPr lang="ko-KR" altLang="en-US" sz="2600" dirty="0" smtClean="0"/>
              <a:t> </a:t>
            </a:r>
            <a:r>
              <a:rPr lang="en-US" altLang="ko-KR" sz="2600" dirty="0" smtClean="0"/>
              <a:t>SVM</a:t>
            </a:r>
            <a:r>
              <a:rPr lang="ko-KR" altLang="en-US" sz="2600" dirty="0" smtClean="0"/>
              <a:t>을 사용하여 비선형 문제 풀기</a:t>
            </a:r>
            <a:endParaRPr lang="en-US" altLang="ko-KR" sz="26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216</a:t>
            </a:fld>
            <a:endParaRPr lang="en-US" dirty="0"/>
          </a:p>
        </p:txBody>
      </p:sp>
      <p:cxnSp>
        <p:nvCxnSpPr>
          <p:cNvPr id="8" name="직선 연결선 7"/>
          <p:cNvCxnSpPr/>
          <p:nvPr/>
        </p:nvCxnSpPr>
        <p:spPr>
          <a:xfrm>
            <a:off x="1461222" y="3398841"/>
            <a:ext cx="6163949" cy="11869"/>
          </a:xfrm>
          <a:prstGeom prst="line">
            <a:avLst/>
          </a:prstGeom>
          <a:ln w="57150">
            <a:solidFill>
              <a:srgbClr val="E0A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0570012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커널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SVM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을 사용하여 비선형 문제 풀기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머신 러닝 기술자 사이에서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SVM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인기가 높은 또 다른 이유는 비선형 분류 문제를 풀기 위해 커널 방법을 사용할 수 있기 때문임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가장 널리 사용되는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SVM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방법인 </a:t>
            </a:r>
            <a:r>
              <a:rPr lang="ko-KR" altLang="en-US" b="1" dirty="0" err="1" smtClean="0">
                <a:latin typeface="KoPub돋움체_Pro Light" pitchFamily="18" charset="-127"/>
                <a:ea typeface="KoPub돋움체_Pro Light" pitchFamily="18" charset="-127"/>
              </a:rPr>
              <a:t>커널</a:t>
            </a:r>
            <a:r>
              <a:rPr lang="ko-KR" altLang="en-US" b="1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b="1" dirty="0" smtClean="0">
                <a:latin typeface="KoPub돋움체_Pro Light" pitchFamily="18" charset="-127"/>
                <a:ea typeface="KoPub돋움체_Pro Light" pitchFamily="18" charset="-127"/>
              </a:rPr>
              <a:t>SVM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(kernel SVM)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의 주요 개념을 설명하기 전에 먼저 비선형 분류 문제가 어떤 모습인지 보기 위해 합성 데이터셋을 만들겠음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3.5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커널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SVM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을 사용하여 비선형 문제 풀기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83856668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선형적으로 구분되지 않는 데이터를 위한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커널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방법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다음 코드에서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넘파이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logical_xor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함수를 사용하여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XOR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형태의 간단한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데이터셋을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만듦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대략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100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개의 샘플은 클래스 레이블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로 할당되고 나머지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100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개의 샘플은 클래스 레이블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-1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로 할당될 것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3.5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커널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SVM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을 사용하여 비선형 문제 풀기</a:t>
            </a:r>
            <a:endParaRPr lang="ko-KR" altLang="en-US" dirty="0"/>
          </a:p>
        </p:txBody>
      </p:sp>
      <p:pic>
        <p:nvPicPr>
          <p:cNvPr id="675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580" y="2852930"/>
            <a:ext cx="5034099" cy="21630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431257074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선형적으로 구분되지 않는 데이터를 위한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커널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방법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3.5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커널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SVM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을 사용하여 비선형 문제 풀기</a:t>
            </a:r>
            <a:endParaRPr lang="ko-KR" altLang="en-US" dirty="0"/>
          </a:p>
        </p:txBody>
      </p:sp>
      <p:pic>
        <p:nvPicPr>
          <p:cNvPr id="686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73187" y="1873611"/>
            <a:ext cx="3825944" cy="46502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4519614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퍼셉트론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학습 규칙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             일 때 이 샘플을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-1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로 잘못 분류했다고 가정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이때 가중치가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만큼 증가되어 다음번에 이 샘플을 만났을 때 최종 입력               가 더 큰 양수가 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단위 계단 함수의 임계 값보다 커져 샘플이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+1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로 분류될 가능성이 높아질 것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2.1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인공 뉴런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: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초기 머신 러닝의 간단한 역사</a:t>
            </a:r>
            <a:endParaRPr lang="ko-KR" altLang="en-US" dirty="0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580" y="1775022"/>
            <a:ext cx="831606" cy="3866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76280" y="2161646"/>
            <a:ext cx="809353" cy="3499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34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15580" y="3140965"/>
            <a:ext cx="4637314" cy="4576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667082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선형적으로 구분되지 않는 데이터를 위한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커널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방법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코드를 실행하면 그림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3-12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와 같이 랜덤한 잡음이 섞인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XOR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데이터셋이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만들어짐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3.5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커널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SVM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을 사용하여 비선형 문제 풀기</a:t>
            </a:r>
            <a:endParaRPr lang="ko-KR" altLang="en-US" dirty="0"/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597117" y="2222140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 smtClean="0"/>
              <a:t> 그림 </a:t>
            </a:r>
            <a:r>
              <a:rPr lang="en-US" altLang="ko-KR" sz="1600" b="1" dirty="0" smtClean="0"/>
              <a:t>3-12 </a:t>
            </a:r>
            <a:r>
              <a:rPr lang="ko-KR" altLang="en-US" sz="1600" b="1" dirty="0" smtClean="0"/>
              <a:t>간단한 </a:t>
            </a:r>
            <a:r>
              <a:rPr lang="en-US" altLang="ko-KR" sz="1600" b="1" dirty="0" smtClean="0"/>
              <a:t>XOR </a:t>
            </a:r>
            <a:r>
              <a:rPr lang="ko-KR" altLang="en-US" sz="1600" b="1" dirty="0" err="1" smtClean="0"/>
              <a:t>데이터셋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696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11" y="2564895"/>
            <a:ext cx="6061004" cy="40538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247738306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선형적으로 구분되지 않는 데이터를 위한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커널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방법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확실히 양성 클래스와 음성 클래스를 선형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초평면으로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구분할 수 없을 것 같음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앞 절에서 배운 선형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로지스틱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회귀나 선형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SVM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을 사용한 결정 경계가 여기에 해당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이렇게 선형적으로 구분되지 않는 데이터를 다루는 </a:t>
            </a:r>
            <a:r>
              <a:rPr lang="ko-KR" altLang="en-US" b="1" dirty="0" err="1" smtClean="0">
                <a:latin typeface="KoPub돋움체_Pro Light" pitchFamily="18" charset="-127"/>
                <a:ea typeface="KoPub돋움체_Pro Light" pitchFamily="18" charset="-127"/>
              </a:rPr>
              <a:t>커널</a:t>
            </a:r>
            <a:r>
              <a:rPr lang="ko-KR" altLang="en-US" b="1" dirty="0" smtClean="0">
                <a:latin typeface="KoPub돋움체_Pro Light" pitchFamily="18" charset="-127"/>
                <a:ea typeface="KoPub돋움체_Pro Light" pitchFamily="18" charset="-127"/>
              </a:rPr>
              <a:t> 방법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(kernel method)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의 기본 아이디어는 매핑 함수   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사용하여 원본 특성의 비선형 조합을 선형적으로 구분되는 고차원 공간에 투영하는 것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그림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3-13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에서 볼 수 있듯이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2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차원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데이터셋을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다음과 같은 투영을 통해 새로운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3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차원 특성 공간으로 변환하면 클래스를 구분할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고차원 공간에서 두 클래스를 구분하는 선형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초평면은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원본 특성 공간으로 되돌리면 비선형 결정 경계가 됨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3.5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커널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SVM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을 사용하여 비선형 문제 풀기</a:t>
            </a:r>
            <a:endParaRPr lang="ko-KR" altLang="en-US" dirty="0"/>
          </a:p>
        </p:txBody>
      </p:sp>
      <p:pic>
        <p:nvPicPr>
          <p:cNvPr id="706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901397" y="2795323"/>
            <a:ext cx="181791" cy="272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065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73187" y="4062677"/>
            <a:ext cx="5024120" cy="4982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031876549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3.5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커널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SVM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을 사용하여 비선형 문제 풀기</a:t>
            </a:r>
            <a:endParaRPr lang="ko-KR" altLang="en-US" dirty="0"/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597117" y="1530856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 smtClean="0"/>
              <a:t> 그림 </a:t>
            </a:r>
            <a:r>
              <a:rPr lang="en-US" altLang="ko-KR" sz="1600" b="1" dirty="0" smtClean="0"/>
              <a:t>3-13 </a:t>
            </a:r>
            <a:r>
              <a:rPr lang="ko-KR" altLang="en-US" sz="1600" b="1" dirty="0" smtClean="0"/>
              <a:t>고차원 공간에서 찾은 결정 경계의 예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716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7117" y="1886236"/>
            <a:ext cx="6239112" cy="46914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662362515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커널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기법을 사용하여 고차원 공간에서 분할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초평면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찾기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SVM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으로 비선형 문제를 풀기 위해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매핑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함수   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사용하여 훈련 데이터를 고차원 특성 공간으로 변환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그다음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이 새로운 특성 공간에서 데이터를 분류하는 선형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SVM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모델을 훈련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동일한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매핑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함수   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사용하여 새로운 본 적 없는 데이터를 변환하고 선형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SVM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모델을 사용하여 분류할 수 있음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3.5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커널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SVM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을 사용하여 비선형 문제 풀기</a:t>
            </a:r>
            <a:endParaRPr lang="ko-KR" altLang="en-US" dirty="0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02428" y="1873611"/>
            <a:ext cx="181791" cy="272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55755" y="2795323"/>
            <a:ext cx="181791" cy="272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722422387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커널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기법을 사용하여 고차원 공간에서 분할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초평면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찾기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이런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매핑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방식의 한 가지 문제점은 새로운 특성을 만드는 계산 비용이 매우 비싸다는 것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특히 고차원 데이터일 때 더욱 그러함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여기에 </a:t>
            </a:r>
            <a:r>
              <a:rPr lang="ko-KR" altLang="en-US" b="1" dirty="0" smtClean="0">
                <a:latin typeface="KoPub돋움체_Pro Light" pitchFamily="18" charset="-127"/>
                <a:ea typeface="KoPub돋움체_Pro Light" pitchFamily="18" charset="-127"/>
              </a:rPr>
              <a:t>소위 </a:t>
            </a:r>
            <a:r>
              <a:rPr lang="ko-KR" altLang="en-US" b="1" dirty="0" err="1" smtClean="0">
                <a:latin typeface="KoPub돋움체_Pro Light" pitchFamily="18" charset="-127"/>
                <a:ea typeface="KoPub돋움체_Pro Light" pitchFamily="18" charset="-127"/>
              </a:rPr>
              <a:t>커널</a:t>
            </a:r>
            <a:r>
              <a:rPr lang="ko-KR" altLang="en-US" b="1" dirty="0" smtClean="0">
                <a:latin typeface="KoPub돋움체_Pro Light" pitchFamily="18" charset="-127"/>
                <a:ea typeface="KoPub돋움체_Pro Light" pitchFamily="18" charset="-127"/>
              </a:rPr>
              <a:t> 기법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(kernel trick)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등장하게 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SVM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을 훈련하기 위해 콰드라틱 프로그래밍 문제를 어떻게 푸는지 상세히 다루지는 않겠음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실전에서 필요한 것은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점곱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            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                    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바꾸는 것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두 포인트 사이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점곱을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계산하는 데 드는 높은 비용을 절감하기 위해 </a:t>
            </a:r>
            <a:r>
              <a:rPr lang="ko-KR" altLang="en-US" b="1" dirty="0" err="1" smtClean="0">
                <a:latin typeface="KoPub돋움체_Pro Light" pitchFamily="18" charset="-127"/>
                <a:ea typeface="KoPub돋움체_Pro Light" pitchFamily="18" charset="-127"/>
              </a:rPr>
              <a:t>커널</a:t>
            </a:r>
            <a:r>
              <a:rPr lang="ko-KR" altLang="en-US" b="1" dirty="0" smtClean="0">
                <a:latin typeface="KoPub돋움체_Pro Light" pitchFamily="18" charset="-127"/>
                <a:ea typeface="KoPub돋움체_Pro Light" pitchFamily="18" charset="-127"/>
              </a:rPr>
              <a:t> 함수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(kernel function)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정의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3.5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커널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SVM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을 사용하여 비선형 문제 풀기</a:t>
            </a:r>
            <a:endParaRPr lang="ko-KR" altLang="en-US" dirty="0"/>
          </a:p>
        </p:txBody>
      </p:sp>
      <p:pic>
        <p:nvPicPr>
          <p:cNvPr id="727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304646" y="3161212"/>
            <a:ext cx="789854" cy="3430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270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283965" y="3140965"/>
            <a:ext cx="1264920" cy="3865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2708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15580" y="4120284"/>
            <a:ext cx="4279174" cy="7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746461896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커널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기법을 사용하여 고차원 공간에서 분할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초평면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찾기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가장 널리 사용되는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커널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중 하나는 </a:t>
            </a:r>
            <a:r>
              <a:rPr lang="ko-KR" altLang="en-US" b="1" dirty="0" smtClean="0">
                <a:latin typeface="KoPub돋움체_Pro Light" pitchFamily="18" charset="-127"/>
                <a:ea typeface="KoPub돋움체_Pro Light" pitchFamily="18" charset="-127"/>
              </a:rPr>
              <a:t>방사 기저 함수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(Radial Basis Function, RBF)</a:t>
            </a:r>
          </a:p>
          <a:p>
            <a:pPr lvl="1"/>
            <a:r>
              <a:rPr lang="ko-KR" altLang="en-US" b="1" dirty="0" err="1" smtClean="0">
                <a:latin typeface="KoPub돋움체_Pro Light" pitchFamily="18" charset="-127"/>
                <a:ea typeface="KoPub돋움체_Pro Light" pitchFamily="18" charset="-127"/>
              </a:rPr>
              <a:t>가우시안</a:t>
            </a:r>
            <a:r>
              <a:rPr lang="ko-KR" altLang="en-US" b="1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b="1" dirty="0" err="1" smtClean="0">
                <a:latin typeface="KoPub돋움체_Pro Light" pitchFamily="18" charset="-127"/>
                <a:ea typeface="KoPub돋움체_Pro Light" pitchFamily="18" charset="-127"/>
              </a:rPr>
              <a:t>커널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(Gaussian kernel)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이라고도 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간단하게 다음과 같이 쓰기도 함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3.5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커널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SVM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을 사용하여 비선형 문제 풀기</a:t>
            </a:r>
            <a:endParaRPr lang="ko-KR" altLang="en-US" dirty="0"/>
          </a:p>
        </p:txBody>
      </p:sp>
      <p:pic>
        <p:nvPicPr>
          <p:cNvPr id="737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00367" y="2507288"/>
            <a:ext cx="4965010" cy="15857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373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57973" y="4523533"/>
            <a:ext cx="4797153" cy="7764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158550361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커널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기법을 사용하여 고차원 공간에서 분할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초평면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찾기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여기서            은 최적화 대상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파라미터가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아님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대략적으로 말하면 </a:t>
            </a:r>
            <a:r>
              <a:rPr lang="ko-KR" altLang="en-US" b="1" dirty="0" err="1" smtClean="0">
                <a:latin typeface="KoPub돋움체_Pro Light" pitchFamily="18" charset="-127"/>
                <a:ea typeface="KoPub돋움체_Pro Light" pitchFamily="18" charset="-127"/>
              </a:rPr>
              <a:t>커널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(kernel)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이란 용어를 샘플 간의 </a:t>
            </a:r>
            <a:r>
              <a:rPr lang="ko-KR" altLang="en-US" b="1" dirty="0" smtClean="0">
                <a:latin typeface="KoPub돋움체_Pro Light" pitchFamily="18" charset="-127"/>
                <a:ea typeface="KoPub돋움체_Pro Light" pitchFamily="18" charset="-127"/>
              </a:rPr>
              <a:t>유사도 함수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(similarity function)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로 해석할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음수 부호가 거리 측정을 유사도 점수로 바꾸는 역할을 함지수 함수로 얻게 되는 유사도 점수는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1(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매우 비슷한 샘플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0(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매우 다른 샘플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사이 범위를 가짐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3.5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커널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SVM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을 사용하여 비선형 문제 풀기</a:t>
            </a:r>
            <a:endParaRPr lang="ko-KR" altLang="en-US" dirty="0"/>
          </a:p>
        </p:txBody>
      </p:sp>
      <p:pic>
        <p:nvPicPr>
          <p:cNvPr id="747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29384" y="1776549"/>
            <a:ext cx="617121" cy="4425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772015450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커널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기법을 사용하여 고차원 공간에서 분할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초평면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찾기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지금까지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커널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기법에 대한 개요를 정의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커널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SVM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을 훈련하여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XOR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데이터를 구분하는 비선형 결정 경계를 그릴 수 있는지 알아보자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앞서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임포트한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사이킷런의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SVC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클래스를 사용하고 매개변수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kernel='linear'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kernel='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rbf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'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로 바꿈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3.5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커널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SVM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을 사용하여 비선형 문제 풀기</a:t>
            </a:r>
            <a:endParaRPr lang="ko-KR" altLang="en-US" dirty="0"/>
          </a:p>
        </p:txBody>
      </p:sp>
      <p:pic>
        <p:nvPicPr>
          <p:cNvPr id="7577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27411" y="3429000"/>
            <a:ext cx="7189044" cy="20845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943746176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커널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기법을 사용하여 고차원 공간에서 분할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초평면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찾기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결과 그래프에서 볼 수 있듯이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커널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SVM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은 비교적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XOR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데이터를 잘 구분함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3.5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커널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SVM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을 사용하여 비선형 문제 풀기</a:t>
            </a:r>
            <a:endParaRPr lang="ko-KR" altLang="en-US" dirty="0"/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597117" y="2222140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 smtClean="0"/>
              <a:t> 그림 </a:t>
            </a:r>
            <a:r>
              <a:rPr lang="en-US" altLang="ko-KR" sz="1600" b="1" dirty="0" smtClean="0"/>
              <a:t>3-14 </a:t>
            </a:r>
            <a:r>
              <a:rPr lang="ko-KR" altLang="en-US" sz="1600" b="1" dirty="0" err="1" smtClean="0"/>
              <a:t>커널</a:t>
            </a:r>
            <a:r>
              <a:rPr lang="ko-KR" altLang="en-US" sz="1600" b="1" dirty="0" smtClean="0"/>
              <a:t> </a:t>
            </a:r>
            <a:r>
              <a:rPr lang="en-US" altLang="ko-KR" sz="1600" b="1" dirty="0" smtClean="0"/>
              <a:t>SVM </a:t>
            </a:r>
            <a:r>
              <a:rPr lang="ko-KR" altLang="en-US" sz="1600" b="1" dirty="0" smtClean="0"/>
              <a:t>모델이 학습한 </a:t>
            </a:r>
            <a:r>
              <a:rPr lang="en-US" altLang="ko-KR" sz="1600" b="1" dirty="0" smtClean="0"/>
              <a:t>XOR </a:t>
            </a:r>
            <a:r>
              <a:rPr lang="ko-KR" altLang="en-US" sz="1600" b="1" dirty="0" err="1" smtClean="0"/>
              <a:t>데이터셋의</a:t>
            </a:r>
            <a:r>
              <a:rPr lang="ko-KR" altLang="en-US" sz="1600" b="1" dirty="0" smtClean="0"/>
              <a:t> 결정 경계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768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7118" y="2564895"/>
            <a:ext cx="6021396" cy="39805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729916313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커널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기법을 사용하여 고차원 공간에서 분할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초평면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찾기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gamma = 0.1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로 지정한 매개변수  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가우시안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구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(Gaussian sphere)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의 크기를 제한하는 매개변수로 이해할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  값을 크게 하면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서포트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벡터의 영향이나 범위가 줄어듦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결정 경계는 더욱 샘플에 가까워지고 구불구불해짐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  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잘 이해하기 위해 붓꽃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데이터셋에서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RBF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커널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SVM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을 적용해 보자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3.5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커널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SVM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을 사용하여 비선형 문제 풀기</a:t>
            </a:r>
            <a:endParaRPr lang="ko-KR" altLang="en-US" dirty="0"/>
          </a:p>
        </p:txBody>
      </p:sp>
      <p:pic>
        <p:nvPicPr>
          <p:cNvPr id="778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80716" y="1816004"/>
            <a:ext cx="232410" cy="309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78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580" y="2449681"/>
            <a:ext cx="232410" cy="309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580" y="3119120"/>
            <a:ext cx="232410" cy="309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782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57973" y="3486607"/>
            <a:ext cx="5770222" cy="2962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361551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퍼셉트론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학습 규칙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가중치 업데이트는      값에 비례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예를 들어 다른 샘플           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-1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로 잘못 분류했다면 이 샘플을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다음번에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올바르게 분류하기 위해 더 크게 결정 경계를 움직임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2.1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인공 뉴런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: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초기 머신 러닝의 간단한 역사</a:t>
            </a:r>
            <a:endParaRPr lang="ko-KR" altLang="en-US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637694" y="1758397"/>
            <a:ext cx="321310" cy="4231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843790" y="2120664"/>
            <a:ext cx="634647" cy="3866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364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15580" y="2852930"/>
            <a:ext cx="3935004" cy="478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520116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커널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기법을 사용하여 고차원 공간에서 분할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초평면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찾기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비교적    값을 작게 했기 때문에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RBF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커널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SVM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모델이 만든 결정 경계는 그림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3-15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와 같이 부드러움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3.5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커널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SVM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을 사용하여 비선형 문제 풀기</a:t>
            </a:r>
            <a:endParaRPr lang="ko-KR" altLang="en-US" dirty="0"/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91650" y="1816004"/>
            <a:ext cx="232410" cy="309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제목 1"/>
          <p:cNvSpPr txBox="1">
            <a:spLocks/>
          </p:cNvSpPr>
          <p:nvPr/>
        </p:nvSpPr>
        <p:spPr>
          <a:xfrm>
            <a:off x="597117" y="2452568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 smtClean="0"/>
              <a:t> 그림 </a:t>
            </a:r>
            <a:r>
              <a:rPr lang="en-US" altLang="ko-KR" sz="1600" b="1" dirty="0" smtClean="0"/>
              <a:t>3-15 RBF </a:t>
            </a:r>
            <a:r>
              <a:rPr lang="ko-KR" altLang="en-US" sz="1600" b="1" dirty="0" err="1" smtClean="0"/>
              <a:t>커널</a:t>
            </a:r>
            <a:r>
              <a:rPr lang="ko-KR" altLang="en-US" sz="1600" b="1" dirty="0" smtClean="0"/>
              <a:t> </a:t>
            </a:r>
            <a:r>
              <a:rPr lang="en-US" altLang="ko-KR" sz="1600" b="1" dirty="0" smtClean="0"/>
              <a:t>SVM </a:t>
            </a:r>
            <a:r>
              <a:rPr lang="ko-KR" altLang="en-US" sz="1600" b="1" dirty="0" smtClean="0"/>
              <a:t>모델이 학습한 붓꽃 </a:t>
            </a:r>
            <a:r>
              <a:rPr lang="ko-KR" altLang="en-US" sz="1600" b="1" dirty="0" err="1" smtClean="0"/>
              <a:t>데이터셋의</a:t>
            </a:r>
            <a:r>
              <a:rPr lang="ko-KR" altLang="en-US" sz="1600" b="1" dirty="0" smtClean="0"/>
              <a:t> 결정 경계</a:t>
            </a:r>
          </a:p>
        </p:txBody>
      </p:sp>
      <p:pic>
        <p:nvPicPr>
          <p:cNvPr id="788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97116" y="2833563"/>
            <a:ext cx="5768849" cy="37349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285740912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커널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기법을 사용하여 고차원 공간에서 분할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초평면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찾기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이번에는 값을 크게 하고 결정 경계에 미치는 영향을 관찰해 보자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3.5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커널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SVM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을 사용하여 비선형 문제 풀기</a:t>
            </a:r>
            <a:endParaRPr lang="ko-KR" altLang="en-US" dirty="0"/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91650" y="1816004"/>
            <a:ext cx="232410" cy="309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98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00366" y="2219253"/>
            <a:ext cx="7200219" cy="3534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811564874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커널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기법을 사용하여 고차원 공간에서 분할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초평면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찾기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결과 그래프를 보면 비교적 큰    값을 사용했기 때문에 클래스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0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과 클래스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주위로 결정 경계가 매우 가깝게 나타남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3.5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커널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SVM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을 사용하여 비선형 문제 풀기</a:t>
            </a:r>
            <a:endParaRPr lang="ko-KR" altLang="en-US" dirty="0"/>
          </a:p>
        </p:txBody>
      </p:sp>
      <p:pic>
        <p:nvPicPr>
          <p:cNvPr id="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35074" y="1816004"/>
            <a:ext cx="232410" cy="309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제목 1"/>
          <p:cNvSpPr txBox="1">
            <a:spLocks/>
          </p:cNvSpPr>
          <p:nvPr/>
        </p:nvSpPr>
        <p:spPr>
          <a:xfrm>
            <a:off x="597117" y="2452568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 smtClean="0"/>
              <a:t> 그림 </a:t>
            </a:r>
            <a:r>
              <a:rPr lang="en-US" altLang="ko-KR" sz="1600" b="1" dirty="0" smtClean="0"/>
              <a:t>3-16 </a:t>
            </a:r>
            <a:r>
              <a:rPr lang="ko-KR" altLang="en-US" sz="1600" b="1" dirty="0" smtClean="0"/>
              <a:t>감마 매개변수를 크게 한 </a:t>
            </a:r>
            <a:r>
              <a:rPr lang="en-US" altLang="ko-KR" sz="1600" b="1" dirty="0" smtClean="0"/>
              <a:t>RBF </a:t>
            </a:r>
            <a:r>
              <a:rPr lang="ko-KR" altLang="en-US" sz="1600" b="1" dirty="0" err="1" smtClean="0"/>
              <a:t>커널</a:t>
            </a:r>
            <a:r>
              <a:rPr lang="ko-KR" altLang="en-US" sz="1600" b="1" dirty="0" smtClean="0"/>
              <a:t> </a:t>
            </a:r>
            <a:r>
              <a:rPr lang="en-US" altLang="ko-KR" sz="1600" b="1" dirty="0" smtClean="0"/>
              <a:t>SVM</a:t>
            </a:r>
            <a:r>
              <a:rPr lang="ko-KR" altLang="en-US" sz="1600" b="1" dirty="0" smtClean="0"/>
              <a:t>의 결정 경계</a:t>
            </a:r>
          </a:p>
        </p:txBody>
      </p:sp>
      <p:pic>
        <p:nvPicPr>
          <p:cNvPr id="8089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97117" y="2852930"/>
            <a:ext cx="5793691" cy="37584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593093727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커널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기법을 사용하여 고차원 공간에서 분할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초평면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찾기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이런 분류기는 훈련 데이터에서는 잘 맞지만 본 적 없는 데이터에서는 일반화 오차가 높을 것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알고리즘이 훈련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데이터셋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변화에 너무 민감할 때    매개변수가 과대적합 또는 분산을 조절하는 중요한 역할도 한다는 것을 알 수 있음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3.5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커널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SVM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을 사용하여 비선형 문제 풀기</a:t>
            </a:r>
            <a:endParaRPr lang="ko-KR" altLang="en-US" dirty="0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090463" y="2161646"/>
            <a:ext cx="232410" cy="309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025591901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8"/>
          <p:cNvSpPr>
            <a:spLocks noGrp="1"/>
          </p:cNvSpPr>
          <p:nvPr>
            <p:ph type="title"/>
          </p:nvPr>
        </p:nvSpPr>
        <p:spPr>
          <a:xfrm>
            <a:off x="531274" y="2564895"/>
            <a:ext cx="8081453" cy="800724"/>
          </a:xfrm>
        </p:spPr>
        <p:txBody>
          <a:bodyPr/>
          <a:lstStyle/>
          <a:p>
            <a:pPr algn="ctr"/>
            <a:r>
              <a:rPr lang="en-US" altLang="ko-KR" sz="2600" dirty="0" smtClean="0"/>
              <a:t>3.6 </a:t>
            </a:r>
            <a:r>
              <a:rPr lang="ko-KR" altLang="en-US" sz="2600" dirty="0" smtClean="0"/>
              <a:t>결정 트리 학습</a:t>
            </a:r>
            <a:endParaRPr lang="en-US" altLang="ko-KR" sz="26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234</a:t>
            </a:fld>
            <a:endParaRPr lang="en-US" dirty="0"/>
          </a:p>
        </p:txBody>
      </p:sp>
      <p:cxnSp>
        <p:nvCxnSpPr>
          <p:cNvPr id="8" name="직선 연결선 7"/>
          <p:cNvCxnSpPr/>
          <p:nvPr/>
        </p:nvCxnSpPr>
        <p:spPr>
          <a:xfrm>
            <a:off x="1461222" y="3398841"/>
            <a:ext cx="6163949" cy="11869"/>
          </a:xfrm>
          <a:prstGeom prst="line">
            <a:avLst/>
          </a:prstGeom>
          <a:ln w="57150">
            <a:solidFill>
              <a:srgbClr val="E0A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9830027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결정 트리 학습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b="1" dirty="0" smtClean="0">
                <a:latin typeface="KoPub돋움체_Pro Light" pitchFamily="18" charset="-127"/>
                <a:ea typeface="KoPub돋움체_Pro Light" pitchFamily="18" charset="-127"/>
              </a:rPr>
              <a:t>결정 트리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(decision tree)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분류기는 설명이 중요할 때 아주 유용한 모델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결정 트리라는 이름처럼 일련의 질문에 대한 결정을 통해 데이터를 분해하는 모델로 생각할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결정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트리를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사용하여 어떤 날의 활동을 결정하는 예를 생각해 보자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3.6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결정 트리 학습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40078904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3.6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결정 트리 학습</a:t>
            </a:r>
            <a:endParaRPr lang="ko-KR" altLang="en-US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597117" y="1530856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 smtClean="0"/>
              <a:t> 그림 </a:t>
            </a:r>
            <a:r>
              <a:rPr lang="en-US" altLang="ko-KR" sz="1600" b="1" dirty="0" smtClean="0"/>
              <a:t>3-17 </a:t>
            </a:r>
            <a:r>
              <a:rPr lang="ko-KR" altLang="en-US" sz="1600" b="1" dirty="0" smtClean="0"/>
              <a:t>어떤 일을 할지 선택하기 위한 결정 트리</a:t>
            </a:r>
          </a:p>
        </p:txBody>
      </p:sp>
      <p:pic>
        <p:nvPicPr>
          <p:cNvPr id="819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10" y="1988825"/>
            <a:ext cx="6988492" cy="43094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861937260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결정 트리 학습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결정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트리는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훈련 데이터에 있는 특성을 기반으로 샘플의 클래스 레이블을 추정할 수 있는 일련의 질문을 학습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그림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3-17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은 범주형 변수를 사용한 결정 트리를 설명하고 있지만 동일한 개념이 붓꽃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데이터셋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같은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실수형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특성에도 적용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예를 들어 꽃받침 너비 특성 축에 기준 값을 정하고 “꽃받침 너비가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2.8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센티미터보다 큰가요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?”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라는 예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/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아니요 질문을 할 수 있음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3.6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결정 트리 학습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64723955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결정 트리 학습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결정 알고리즘을 사용하면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트리의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루트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(root)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에서 시작해서 </a:t>
            </a:r>
            <a:r>
              <a:rPr lang="ko-KR" altLang="en-US" b="1" dirty="0" smtClean="0">
                <a:latin typeface="KoPub돋움체_Pro Light" pitchFamily="18" charset="-127"/>
                <a:ea typeface="KoPub돋움체_Pro Light" pitchFamily="18" charset="-127"/>
              </a:rPr>
              <a:t>정보 이득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(Information Gain, IG)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최대가 되는 특성으로 데이터를 나눔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반복 과정을 통해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리프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노드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(leaf node)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가 순수해질 때까지 모든 자식 노드에서 이 분할 작업을 반복함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즉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각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노드의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모든 훈련 샘플은 동일한 클래스에 속함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실제로 이렇게 하면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노드가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많은 깊은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트리가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만들어지고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과대적합될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가능성이 높음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일반적으로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트리의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최대 깊이를 제한하여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트리를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b="1" dirty="0" smtClean="0">
                <a:latin typeface="KoPub돋움체_Pro Light" pitchFamily="18" charset="-127"/>
                <a:ea typeface="KoPub돋움체_Pro Light" pitchFamily="18" charset="-127"/>
              </a:rPr>
              <a:t>가지치기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(pruning)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3.6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결정 트리 학습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17544501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정보 이득 최대화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: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자원을 최대로 활용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가장 정보가 풍부한 특성으로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노드를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나누기 위해 트리 알고리즘으로 최적화할 목적 함수를 정의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목적 함수는 각 분할에서 정보 이득을 최대화함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정보 이득은 다음과 같이 정의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3.6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결정 트리 학습</a:t>
            </a:r>
            <a:endParaRPr lang="ko-KR" altLang="en-US" dirty="0"/>
          </a:p>
        </p:txBody>
      </p:sp>
      <p:pic>
        <p:nvPicPr>
          <p:cNvPr id="829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581" y="3140965"/>
            <a:ext cx="4248900" cy="8384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36872801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퍼셉트론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학습 규칙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퍼셉트론은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두 클래스가 선형적으로 구분되고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학습률이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충분히 작을 때만 수렴이 보장됨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관심 있는 독자는 제 강의 노트에서 수학 증명을 볼 수 있습니다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: https://sebastianraschka.com/pdf/lecture-notes/stat479ss19/L03_perceptron_slides.pdf)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두 클래스를 선형 결정 경계로 나눌 수 없다면 훈련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데이터셋을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반복할 최대 횟수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b="1" dirty="0" err="1" smtClean="0">
                <a:latin typeface="KoPub돋움체_Pro Light" pitchFamily="18" charset="-127"/>
                <a:ea typeface="KoPub돋움체_Pro Light" pitchFamily="18" charset="-127"/>
              </a:rPr>
              <a:t>에포크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(epoch)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지정하고 분류 허용 오차를 지정할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그렇지 않으면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퍼셉트론은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가중치 업데이트를 멈추지 않음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2.1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인공 뉴런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: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초기 머신 러닝의 간단한 역사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630529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정보 이득 최대화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: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자원을 최대로 활용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여기서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f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분할에 사용할 특성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D</a:t>
            </a:r>
            <a:r>
              <a:rPr lang="en-US" altLang="ko-KR" baseline="-25000" dirty="0" err="1" smtClean="0">
                <a:latin typeface="KoPub돋움체_Pro Light" pitchFamily="18" charset="-127"/>
                <a:ea typeface="KoPub돋움체_Pro Light" pitchFamily="18" charset="-127"/>
              </a:rPr>
              <a:t>p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와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D</a:t>
            </a:r>
            <a:r>
              <a:rPr lang="en-US" altLang="ko-KR" baseline="-25000" dirty="0" err="1" smtClean="0">
                <a:latin typeface="KoPub돋움체_Pro Light" pitchFamily="18" charset="-127"/>
                <a:ea typeface="KoPub돋움체_Pro Light" pitchFamily="18" charset="-127"/>
              </a:rPr>
              <a:t>j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부모와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j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번째 자식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노드의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데이터셋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I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</a:t>
            </a:r>
            <a:r>
              <a:rPr lang="ko-KR" altLang="en-US" b="1" dirty="0" smtClean="0">
                <a:latin typeface="KoPub돋움체_Pro Light" pitchFamily="18" charset="-127"/>
                <a:ea typeface="KoPub돋움체_Pro Light" pitchFamily="18" charset="-127"/>
              </a:rPr>
              <a:t>불순도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(impurity)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지표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N</a:t>
            </a:r>
            <a:r>
              <a:rPr lang="en-US" altLang="ko-KR" baseline="-25000" dirty="0" err="1" smtClean="0">
                <a:latin typeface="KoPub돋움체_Pro Light" pitchFamily="18" charset="-127"/>
                <a:ea typeface="KoPub돋움체_Pro Light" pitchFamily="18" charset="-127"/>
              </a:rPr>
              <a:t>p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부모 노드에 있는 전체 샘플 개수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N</a:t>
            </a:r>
            <a:r>
              <a:rPr lang="en-US" altLang="ko-KR" baseline="-25000" dirty="0" err="1" smtClean="0">
                <a:latin typeface="KoPub돋움체_Pro Light" pitchFamily="18" charset="-127"/>
                <a:ea typeface="KoPub돋움체_Pro Light" pitchFamily="18" charset="-127"/>
              </a:rPr>
              <a:t>j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j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번째 자식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노드에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있는 샘플 개수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여기서 볼 수 있듯이 정보 이득은 단순히 부모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노드의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불순도와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자식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노드의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불순도 합의 차이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자식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노드의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불순도가 낮을수록 정보 이득이 커짐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구현을 간단하게 하고 탐색 공간을 줄이기 위해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사이킷런을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포함해서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대부분의 라이브러리는 이진 결정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트리를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사용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3.6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결정 트리 학습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43571708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정보 이득 최대화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: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자원을 최대로 활용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즉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부모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노드는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두 개의 자식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노드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D</a:t>
            </a:r>
            <a:r>
              <a:rPr lang="en-US" altLang="ko-KR" baseline="-25000" dirty="0" err="1" smtClean="0">
                <a:latin typeface="KoPub돋움체_Pro Light" pitchFamily="18" charset="-127"/>
                <a:ea typeface="KoPub돋움체_Pro Light" pitchFamily="18" charset="-127"/>
              </a:rPr>
              <a:t>left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와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D</a:t>
            </a:r>
            <a:r>
              <a:rPr lang="en-US" altLang="ko-KR" baseline="-25000" dirty="0" err="1" smtClean="0">
                <a:latin typeface="KoPub돋움체_Pro Light" pitchFamily="18" charset="-127"/>
                <a:ea typeface="KoPub돋움체_Pro Light" pitchFamily="18" charset="-127"/>
              </a:rPr>
              <a:t>right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로 나누어짐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3.6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결정 트리 학습</a:t>
            </a:r>
            <a:endParaRPr lang="ko-KR" altLang="en-US" dirty="0"/>
          </a:p>
        </p:txBody>
      </p:sp>
      <p:pic>
        <p:nvPicPr>
          <p:cNvPr id="839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580" y="2276860"/>
            <a:ext cx="6833326" cy="10358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747800972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정보 이득 최대화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: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자원을 최대로 활용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이진 결정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트리에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널리 사용되는 세 개의 불순도 지표 또는 분할 조건은 </a:t>
            </a:r>
            <a:r>
              <a:rPr lang="ko-KR" altLang="en-US" b="1" dirty="0" smtClean="0">
                <a:latin typeface="KoPub돋움체_Pro Light" pitchFamily="18" charset="-127"/>
                <a:ea typeface="KoPub돋움체_Pro Light" pitchFamily="18" charset="-127"/>
              </a:rPr>
              <a:t>지니 불순도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en-US" altLang="ko-KR" dirty="0" err="1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Gini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 impurity, IG)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b="1" dirty="0" smtClean="0">
                <a:latin typeface="KoPub돋움체_Pro Light" pitchFamily="18" charset="-127"/>
                <a:ea typeface="KoPub돋움체_Pro Light" pitchFamily="18" charset="-127"/>
              </a:rPr>
              <a:t>엔트로피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(entropy, IH)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b="1" dirty="0" smtClean="0">
                <a:latin typeface="KoPub돋움체_Pro Light" pitchFamily="18" charset="-127"/>
                <a:ea typeface="KoPub돋움체_Pro Light" pitchFamily="18" charset="-127"/>
              </a:rPr>
              <a:t>분류 오차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(classification error, IE)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샘플이 있는 모든 클래스                      에 대한 엔트로피 정의는 다음과 같음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3.6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결정 트리 학습</a:t>
            </a:r>
            <a:endParaRPr lang="ko-KR" altLang="en-US" dirty="0"/>
          </a:p>
        </p:txBody>
      </p:sp>
      <p:pic>
        <p:nvPicPr>
          <p:cNvPr id="849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31825" y="2476190"/>
            <a:ext cx="1229830" cy="3191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499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57973" y="2852930"/>
            <a:ext cx="3805101" cy="7724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581426492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278316" cy="4964629"/>
          </a:xfrm>
        </p:spPr>
        <p:txBody>
          <a:bodyPr/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정보 이득 최대화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: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자원을 최대로 활용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여기서           는 특정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노드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t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에서 클래스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i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 속한 샘플 비율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노드의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모든 샘플이 같은 클래스이면 엔트로피는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0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클래스 분포가 균등하면 엔트로피는 최대가 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예를 들어 이진 클래스일 경우                     또는                     이면 엔트로피는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0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클래스가                         와                         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처럼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균등하게 분포되어 있으면 엔트로피는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엔트로피 조건을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트리의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상호 의존 정보를 최대화하는 것으로 이해할 수 있음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3.6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결정 트리 학습</a:t>
            </a:r>
            <a:endParaRPr lang="ko-KR" altLang="en-US" dirty="0"/>
          </a:p>
        </p:txBody>
      </p:sp>
      <p:pic>
        <p:nvPicPr>
          <p:cNvPr id="860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49257" y="1816004"/>
            <a:ext cx="587091" cy="29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601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35074" y="2852930"/>
            <a:ext cx="1220470" cy="2751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602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90463" y="2852930"/>
            <a:ext cx="1225973" cy="2438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6021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922078" y="3182673"/>
            <a:ext cx="1371237" cy="30393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6022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535074" y="3224197"/>
            <a:ext cx="1486989" cy="2624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57360828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278316" cy="4964629"/>
          </a:xfrm>
        </p:spPr>
        <p:txBody>
          <a:bodyPr/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정보 이득 최대화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: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자원을 최대로 활용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지니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불순도는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잘못 분류될 확률을 최소화하기 위한 기준으로 이해할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엔트로피와 비슷하게 지니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불순도는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클래스가 완벽하게 섞여 있을 때 최대가 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예를 들어 이진 클래스 환경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(c = 2)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에서는 다음과 같음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3.6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결정 트리 학습</a:t>
            </a:r>
            <a:endParaRPr lang="ko-KR" altLang="en-US" dirty="0"/>
          </a:p>
        </p:txBody>
      </p:sp>
      <p:pic>
        <p:nvPicPr>
          <p:cNvPr id="870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57974" y="2219253"/>
            <a:ext cx="5821798" cy="826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704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30543" y="3861873"/>
            <a:ext cx="2965387" cy="7768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099130563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278316" cy="4964629"/>
          </a:xfrm>
        </p:spPr>
        <p:txBody>
          <a:bodyPr/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정보 이득 최대화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: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자원을 최대로 활용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실제로는 지니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불순도와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엔트로피 모두 매우 비슷한 결과가 나옴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보통 불순도 조건을 바꾸어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트리를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평가하는 것보다 가지치기 수준을 바꾸면서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튜닝하는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것이 훨씬 나음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또 다른 불순도 지표는 분류 오차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3.6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결정 트리 학습</a:t>
            </a:r>
            <a:endParaRPr lang="ko-KR" altLang="en-US" dirty="0"/>
          </a:p>
        </p:txBody>
      </p:sp>
      <p:pic>
        <p:nvPicPr>
          <p:cNvPr id="880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580" y="3140965"/>
            <a:ext cx="2921907" cy="5312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020096960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278316" cy="4964629"/>
          </a:xfrm>
        </p:spPr>
        <p:txBody>
          <a:bodyPr/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정보 이득 최대화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: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자원을 최대로 활용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가지치기에는 좋은 기준이지만 결정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트리를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구성하는 데는 권장되지 않음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노드의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클래스 확률 변화에 덜 민감하기 때문임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3.6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결정 트리 학습</a:t>
            </a:r>
            <a:endParaRPr lang="ko-KR" altLang="en-US" dirty="0"/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597117" y="2567782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 smtClean="0"/>
              <a:t> 그림 </a:t>
            </a:r>
            <a:r>
              <a:rPr lang="en-US" altLang="ko-KR" sz="1600" b="1" dirty="0" smtClean="0"/>
              <a:t>3-18 </a:t>
            </a:r>
            <a:r>
              <a:rPr lang="ko-KR" altLang="en-US" sz="1600" b="1" dirty="0" smtClean="0"/>
              <a:t>두 개의 분할 시나리오</a:t>
            </a:r>
          </a:p>
        </p:txBody>
      </p:sp>
      <p:pic>
        <p:nvPicPr>
          <p:cNvPr id="890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7117" y="2968144"/>
            <a:ext cx="7153275" cy="1943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060818016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278316" cy="4964629"/>
          </a:xfrm>
        </p:spPr>
        <p:txBody>
          <a:bodyPr/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정보 이득 최대화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: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자원을 최대로 활용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부모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노드에서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데이터셋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D</a:t>
            </a:r>
            <a:r>
              <a:rPr lang="en-US" altLang="ko-KR" baseline="-25000" dirty="0" err="1" smtClean="0">
                <a:latin typeface="KoPub돋움체_Pro Light" pitchFamily="18" charset="-127"/>
                <a:ea typeface="KoPub돋움체_Pro Light" pitchFamily="18" charset="-127"/>
              </a:rPr>
              <a:t>p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로 시작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데이터셋은 클래스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40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개의 샘플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클래스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2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40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개의 샘플로 이루어져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이를 두 개의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데이터셋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D</a:t>
            </a:r>
            <a:r>
              <a:rPr lang="en-US" altLang="ko-KR" baseline="-25000" dirty="0" err="1" smtClean="0">
                <a:latin typeface="KoPub돋움체_Pro Light" pitchFamily="18" charset="-127"/>
                <a:ea typeface="KoPub돋움체_Pro Light" pitchFamily="18" charset="-127"/>
              </a:rPr>
              <a:t>left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와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D</a:t>
            </a:r>
            <a:r>
              <a:rPr lang="en-US" altLang="ko-KR" baseline="-25000" dirty="0" err="1" smtClean="0">
                <a:latin typeface="KoPub돋움체_Pro Light" pitchFamily="18" charset="-127"/>
                <a:ea typeface="KoPub돋움체_Pro Light" pitchFamily="18" charset="-127"/>
              </a:rPr>
              <a:t>right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로 나눔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분류 오차를 분할 기준으로 사용했을 때 정보 이득은 시나리오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A·B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가 동일함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(IG</a:t>
            </a:r>
            <a:r>
              <a:rPr lang="en-US" altLang="ko-KR" baseline="-25000" dirty="0" smtClean="0">
                <a:latin typeface="KoPub돋움체_Pro Light" pitchFamily="18" charset="-127"/>
                <a:ea typeface="KoPub돋움체_Pro Light" pitchFamily="18" charset="-127"/>
              </a:rPr>
              <a:t>E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= 0.25)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3.6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결정 트리 학습</a:t>
            </a:r>
            <a:endParaRPr lang="ko-KR" altLang="en-US" dirty="0"/>
          </a:p>
        </p:txBody>
      </p:sp>
      <p:pic>
        <p:nvPicPr>
          <p:cNvPr id="901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73187" y="3262229"/>
            <a:ext cx="4008413" cy="31016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876857434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278316" cy="4964629"/>
          </a:xfrm>
        </p:spPr>
        <p:txBody>
          <a:bodyPr/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정보 이득 최대화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: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자원을 최대로 활용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3.6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결정 트리 학습</a:t>
            </a:r>
            <a:endParaRPr lang="ko-KR" altLang="en-US" dirty="0"/>
          </a:p>
        </p:txBody>
      </p:sp>
      <p:pic>
        <p:nvPicPr>
          <p:cNvPr id="911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73187" y="1931218"/>
            <a:ext cx="3468482" cy="23685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06403218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278316" cy="4964629"/>
          </a:xfrm>
        </p:spPr>
        <p:txBody>
          <a:bodyPr/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정보 이득 최대화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: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자원을 최대로 활용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지니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불순도는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시나리오                       보다 시나리오                       가 더 순수하기 때문에 값이 높음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3.6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결정 트리 학습</a:t>
            </a:r>
            <a:endParaRPr lang="ko-KR" altLang="en-US" dirty="0"/>
          </a:p>
        </p:txBody>
      </p:sp>
      <p:pic>
        <p:nvPicPr>
          <p:cNvPr id="9216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074218" y="1873611"/>
            <a:ext cx="1322796" cy="2359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165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551319" y="1873612"/>
            <a:ext cx="1297485" cy="2929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166" name="Picture 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57973" y="2564895"/>
            <a:ext cx="5289465" cy="37350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3337735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2.1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인공 뉴런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: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초기 머신 러닝의 간단한 역사</a:t>
            </a:r>
            <a:endParaRPr lang="ko-KR" altLang="en-US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597117" y="1530856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/>
              <a:t> </a:t>
            </a:r>
            <a:r>
              <a:rPr lang="ko-KR" altLang="en-US" sz="1600" b="1" dirty="0" smtClean="0"/>
              <a:t>그림 </a:t>
            </a:r>
            <a:r>
              <a:rPr lang="en-US" altLang="ko-KR" sz="1600" b="1" dirty="0" smtClean="0"/>
              <a:t>2-3 </a:t>
            </a:r>
            <a:r>
              <a:rPr lang="ko-KR" altLang="en-US" sz="1600" b="1" dirty="0" smtClean="0"/>
              <a:t>선형적으로 구분되는 </a:t>
            </a:r>
            <a:r>
              <a:rPr lang="ko-KR" altLang="en-US" sz="1600" b="1" dirty="0" err="1" smtClean="0"/>
              <a:t>데이터셋과</a:t>
            </a:r>
            <a:r>
              <a:rPr lang="ko-KR" altLang="en-US" sz="1600" b="1" dirty="0" smtClean="0"/>
              <a:t> 그렇지 못한 </a:t>
            </a:r>
            <a:r>
              <a:rPr lang="ko-KR" altLang="en-US" sz="1600" b="1" dirty="0" err="1" smtClean="0"/>
              <a:t>데이터셋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7117" y="1988825"/>
            <a:ext cx="7641192" cy="22211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091155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278316" cy="4964629"/>
          </a:xfrm>
        </p:spPr>
        <p:txBody>
          <a:bodyPr/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정보 이득 최대화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: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자원을 최대로 활용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3.6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결정 트리 학습</a:t>
            </a:r>
            <a:endParaRPr lang="ko-KR" altLang="en-US" dirty="0"/>
          </a:p>
        </p:txBody>
      </p:sp>
      <p:pic>
        <p:nvPicPr>
          <p:cNvPr id="9318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57973" y="1873611"/>
            <a:ext cx="5135412" cy="2742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203202145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278316" cy="4964629"/>
          </a:xfrm>
        </p:spPr>
        <p:txBody>
          <a:bodyPr/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정보 이득 최대화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: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자원을 최대로 활용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비슷하게 엔트로피 기준도 시나리오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A(IG</a:t>
            </a:r>
            <a:r>
              <a:rPr lang="en-US" altLang="ko-KR" baseline="-25000" dirty="0" smtClean="0">
                <a:latin typeface="KoPub돋움체_Pro Light" pitchFamily="18" charset="-127"/>
                <a:ea typeface="KoPub돋움체_Pro Light" pitchFamily="18" charset="-127"/>
              </a:rPr>
              <a:t>H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= 0.19)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보다 시나리오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B(IG</a:t>
            </a:r>
            <a:r>
              <a:rPr lang="en-US" altLang="ko-KR" baseline="-25000" dirty="0" smtClean="0">
                <a:latin typeface="KoPub돋움체_Pro Light" pitchFamily="18" charset="-127"/>
                <a:ea typeface="KoPub돋움체_Pro Light" pitchFamily="18" charset="-127"/>
              </a:rPr>
              <a:t>H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= 0.31)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선호함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3.6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결정 트리 학습</a:t>
            </a:r>
            <a:endParaRPr lang="ko-KR" altLang="en-US" dirty="0"/>
          </a:p>
        </p:txBody>
      </p:sp>
      <p:pic>
        <p:nvPicPr>
          <p:cNvPr id="9421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85152" y="2276860"/>
            <a:ext cx="6113542" cy="39576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190362315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278316" cy="4964629"/>
          </a:xfrm>
        </p:spPr>
        <p:txBody>
          <a:bodyPr/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정보 이득 최대화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: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자원을 최대로 활용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3.6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결정 트리 학습</a:t>
            </a:r>
            <a:endParaRPr lang="ko-KR" altLang="en-US" dirty="0"/>
          </a:p>
        </p:txBody>
      </p:sp>
      <p:pic>
        <p:nvPicPr>
          <p:cNvPr id="952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57973" y="1931218"/>
            <a:ext cx="5880826" cy="2681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630974111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278316" cy="4964629"/>
          </a:xfrm>
        </p:spPr>
        <p:txBody>
          <a:bodyPr/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정보 이득 최대화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: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자원을 최대로 활용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앞서 나온 세 개의 불순도 기준을 시각적으로 비교하기 위해 클래스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의 확률 범위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[0, 1]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 대한 불순도 인덱스를 그려 보자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지니 불순도가 엔트로피와 분류 오차의 중간임을 관찰하기 위해 스케일 조정된 엔트로피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(entropy / 2)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추가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코드는 다음과 같음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3.6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결정 트리 학습</a:t>
            </a:r>
            <a:endParaRPr lang="ko-KR" altLang="en-US" dirty="0"/>
          </a:p>
        </p:txBody>
      </p:sp>
      <p:pic>
        <p:nvPicPr>
          <p:cNvPr id="9625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57973" y="3429000"/>
            <a:ext cx="6187154" cy="27991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284894774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278316" cy="4964629"/>
          </a:xfrm>
        </p:spPr>
        <p:txBody>
          <a:bodyPr/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정보 이득 최대화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: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자원을 최대로 활용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3.6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결정 트리 학습</a:t>
            </a:r>
            <a:endParaRPr lang="ko-KR" altLang="en-US" dirty="0"/>
          </a:p>
        </p:txBody>
      </p:sp>
      <p:pic>
        <p:nvPicPr>
          <p:cNvPr id="972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73187" y="1931218"/>
            <a:ext cx="6128657" cy="45964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094988953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278316" cy="4964629"/>
          </a:xfrm>
        </p:spPr>
        <p:txBody>
          <a:bodyPr/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정보 이득 최대화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: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자원을 최대로 활용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3.6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결정 트리 학습</a:t>
            </a:r>
            <a:endParaRPr lang="ko-KR" altLang="en-US" dirty="0"/>
          </a:p>
        </p:txBody>
      </p:sp>
      <p:pic>
        <p:nvPicPr>
          <p:cNvPr id="983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30794" y="1931218"/>
            <a:ext cx="6520609" cy="26516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085919945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278316" cy="4964629"/>
          </a:xfrm>
        </p:spPr>
        <p:txBody>
          <a:bodyPr/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정보 이득 최대화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: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자원을 최대로 활용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앞 코드가 만든 그래프는 그림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3-19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와 같음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3.6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결정 트리 학습</a:t>
            </a:r>
            <a:endParaRPr lang="ko-KR" altLang="en-US" dirty="0"/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597117" y="2219253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 smtClean="0"/>
              <a:t> 그림 </a:t>
            </a:r>
            <a:r>
              <a:rPr lang="en-US" altLang="ko-KR" sz="1600" b="1" dirty="0" smtClean="0"/>
              <a:t>3-19 </a:t>
            </a:r>
            <a:r>
              <a:rPr lang="ko-KR" altLang="en-US" sz="1600" b="1" dirty="0" smtClean="0"/>
              <a:t>불순도 지표 비교</a:t>
            </a:r>
          </a:p>
        </p:txBody>
      </p:sp>
      <p:pic>
        <p:nvPicPr>
          <p:cNvPr id="993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10" y="2564895"/>
            <a:ext cx="6806207" cy="39721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059689578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278316" cy="4964629"/>
          </a:xfrm>
        </p:spPr>
        <p:txBody>
          <a:bodyPr/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결정 트리 만들기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결정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트리는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특성 공간을 사각 격자로 나누기 때문에 복잡한 결정 경계를 만들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결정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트리가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깊어질수록 결정 경계가 복잡해지고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과대적합되기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쉽기 때문에 주의해야 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사이킷런을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사용하여 지니 불순도 조건으로 최대 깊이가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4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인 결정 트리를 훈련해 보자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결정 트리 알고리즘은 특성의 스케일을 조정할 필요가 없지만 그래프 표현을 위해 조정할 수도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3.6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결정 트리 학습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40008251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278316" cy="4964629"/>
          </a:xfrm>
        </p:spPr>
        <p:txBody>
          <a:bodyPr/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결정 트리 만들기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코드는 다음과 같음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3.6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결정 트리 학습</a:t>
            </a:r>
            <a:endParaRPr lang="ko-KR" altLang="en-US" dirty="0"/>
          </a:p>
        </p:txBody>
      </p:sp>
      <p:pic>
        <p:nvPicPr>
          <p:cNvPr id="1003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580" y="2219253"/>
            <a:ext cx="4603516" cy="43623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154199885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278316" cy="4964629"/>
          </a:xfrm>
        </p:spPr>
        <p:txBody>
          <a:bodyPr/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결정 트리 만들기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코드를 실행하면 축에 나란히 놓인 전형적인 결정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트리의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결정 경계를 얻음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3.6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결정 트리 학습</a:t>
            </a:r>
            <a:endParaRPr lang="ko-KR" altLang="en-US" dirty="0"/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597117" y="2219253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 smtClean="0"/>
              <a:t> 그림 </a:t>
            </a:r>
            <a:r>
              <a:rPr lang="en-US" altLang="ko-KR" sz="1600" b="1" dirty="0" smtClean="0"/>
              <a:t>3-20 </a:t>
            </a:r>
            <a:r>
              <a:rPr lang="ko-KR" altLang="en-US" sz="1600" b="1" dirty="0" smtClean="0"/>
              <a:t>결정 </a:t>
            </a:r>
            <a:r>
              <a:rPr lang="ko-KR" altLang="en-US" sz="1600" b="1" dirty="0" err="1" smtClean="0"/>
              <a:t>트리가</a:t>
            </a:r>
            <a:r>
              <a:rPr lang="ko-KR" altLang="en-US" sz="1600" b="1" dirty="0" smtClean="0"/>
              <a:t> 학습한 붓꽃 </a:t>
            </a:r>
            <a:r>
              <a:rPr lang="ko-KR" altLang="en-US" sz="1600" b="1" dirty="0" err="1" smtClean="0"/>
              <a:t>데이터셋의</a:t>
            </a:r>
            <a:r>
              <a:rPr lang="ko-KR" altLang="en-US" sz="1600" b="1" dirty="0" smtClean="0"/>
              <a:t> 결정 경계</a:t>
            </a:r>
          </a:p>
        </p:txBody>
      </p:sp>
      <p:pic>
        <p:nvPicPr>
          <p:cNvPr id="10137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7117" y="2564895"/>
            <a:ext cx="5986563" cy="39016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738798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퍼셉트론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학습 규칙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다음 절에서 실제로 구현하기 전에 방금 배운 것을 일반적인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퍼셉트론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개념을 표현한 간단한 다이어그램으로 요약해 보자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2.1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인공 뉴런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: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초기 머신 러닝의 간단한 역사</a:t>
            </a:r>
            <a:endParaRPr lang="ko-KR" altLang="en-US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597117" y="2510175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/>
              <a:t> </a:t>
            </a:r>
            <a:r>
              <a:rPr lang="ko-KR" altLang="en-US" sz="1600" b="1" dirty="0" smtClean="0"/>
              <a:t>그림 </a:t>
            </a:r>
            <a:r>
              <a:rPr lang="en-US" altLang="ko-KR" sz="1600" b="1" dirty="0" smtClean="0"/>
              <a:t>2-4 </a:t>
            </a:r>
            <a:r>
              <a:rPr lang="ko-KR" altLang="en-US" sz="1600" b="1" dirty="0" err="1" smtClean="0"/>
              <a:t>퍼셉트론</a:t>
            </a:r>
            <a:r>
              <a:rPr lang="ko-KR" altLang="en-US" sz="1600" b="1" dirty="0" smtClean="0"/>
              <a:t> 알고리즘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7117" y="2852930"/>
            <a:ext cx="7026547" cy="30385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229906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278316" cy="4964629"/>
          </a:xfrm>
        </p:spPr>
        <p:txBody>
          <a:bodyPr/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결정 트리 만들기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사이킷런에는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다음 코드처럼 훈련이 끝난 결정 트리 모델을 손쉽게 시각화할 수 있는 멋진 기능이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3.6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결정 트리 학습</a:t>
            </a:r>
            <a:endParaRPr lang="ko-KR" altLang="en-US" dirty="0"/>
          </a:p>
        </p:txBody>
      </p:sp>
      <p:pic>
        <p:nvPicPr>
          <p:cNvPr id="1024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73187" y="2449681"/>
            <a:ext cx="3425734" cy="1045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09626710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3.6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결정 트리 학습</a:t>
            </a:r>
            <a:endParaRPr lang="ko-KR" altLang="en-US" dirty="0"/>
          </a:p>
        </p:txBody>
      </p:sp>
      <p:sp>
        <p:nvSpPr>
          <p:cNvPr id="7" name="제목 1"/>
          <p:cNvSpPr txBox="1">
            <a:spLocks/>
          </p:cNvSpPr>
          <p:nvPr/>
        </p:nvSpPr>
        <p:spPr>
          <a:xfrm>
            <a:off x="597117" y="1530856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 smtClean="0"/>
              <a:t> 그림 </a:t>
            </a:r>
            <a:r>
              <a:rPr lang="en-US" altLang="ko-KR" sz="1600" b="1" dirty="0" smtClean="0"/>
              <a:t>3-21 </a:t>
            </a:r>
            <a:r>
              <a:rPr lang="en-US" altLang="ko-KR" sz="1600" b="1" dirty="0" err="1" smtClean="0"/>
              <a:t>plot_tree</a:t>
            </a:r>
            <a:r>
              <a:rPr lang="en-US" altLang="ko-KR" sz="1600" b="1" dirty="0" smtClean="0"/>
              <a:t>( ) </a:t>
            </a:r>
            <a:r>
              <a:rPr lang="ko-KR" altLang="en-US" sz="1600" b="1" dirty="0" smtClean="0"/>
              <a:t>함수로 그린 결정 트리</a:t>
            </a:r>
          </a:p>
        </p:txBody>
      </p:sp>
      <p:pic>
        <p:nvPicPr>
          <p:cNvPr id="1034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7117" y="1931218"/>
            <a:ext cx="7003928" cy="44932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4341513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278316" cy="4964629"/>
          </a:xfrm>
        </p:spPr>
        <p:txBody>
          <a:bodyPr/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결정 트리 만들기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사이킷런의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결정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트리를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그리기 위해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GraphViz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프로그램을 사용하면 더 나은 그림을 얻을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사이킷런은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훈련한 후 결정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트리를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.dot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파일로 추출할 수 있는 멋진 기능을 가지고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GraphViz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프로그램을 사용하여 이 파일을 시각화할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프로그램은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http://www.graphviz.org/download/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에서 무료로 내려받을 수 있고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리눅스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윈도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macOS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지원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GraphViz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외에도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PyDotPlus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파이썬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라이브러리를 사용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GraphViz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와 비슷한 기능을 가지고 있고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.dot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데이터 파일을 결정 트리 이미지 파일로 변환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웹 사이트에서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GraphViz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내려받아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설치한 후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(http://www.graphviz.org/Download.php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에서 안내문을 내려받아 참고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 pip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패키지 관리자를 사용하여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PyDotPlus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바로 설치할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3.6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결정 트리 학습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98701157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278316" cy="4964629"/>
          </a:xfrm>
        </p:spPr>
        <p:txBody>
          <a:bodyPr/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결정 트리 만들기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터미널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명령줄에서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다음 명령을 실행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또는 아나콘다에서 다음 명령을 실행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3.6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결정 트리 학습</a:t>
            </a:r>
            <a:endParaRPr lang="ko-KR" altLang="en-US" dirty="0"/>
          </a:p>
        </p:txBody>
      </p:sp>
      <p:pic>
        <p:nvPicPr>
          <p:cNvPr id="1044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580" y="2219253"/>
            <a:ext cx="3268617" cy="4596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44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57973" y="3198572"/>
            <a:ext cx="3709851" cy="38644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269938625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278316" cy="4964629"/>
          </a:xfrm>
        </p:spPr>
        <p:txBody>
          <a:bodyPr/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결정 트리 만들기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다음 코드는 로컬 디렉터리에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PNG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포맷의 결정 트리 이미지를 생성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3.6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결정 트리 학습</a:t>
            </a:r>
            <a:endParaRPr lang="ko-KR" altLang="en-US" dirty="0"/>
          </a:p>
        </p:txBody>
      </p:sp>
      <p:pic>
        <p:nvPicPr>
          <p:cNvPr id="1054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73187" y="2276860"/>
            <a:ext cx="6211796" cy="40752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997641020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278316" cy="4964629"/>
          </a:xfrm>
        </p:spPr>
        <p:txBody>
          <a:bodyPr/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결정 트리 만들기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out_file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= None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으로 설정하면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tree.dot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중간 파일을 디스크에 만들지 않고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dot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데이터를 바로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dot_data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변수에 할당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filled, rounded,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class_names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feature_names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매개변수는 선택 사항이지만 결과 이미지를 이해하기 쉽게 만듦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색 추가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상자 모서리의 라운드 처리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각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노드에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다수 클래스 레이블 이름 표시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분할 기준에 특성 이름 표시에 관한 옵션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설정으로 생성한 결정 트리 이미지는 다음과 같음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3.6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결정 트리 학습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05159520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3.6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결정 트리 학습</a:t>
            </a:r>
            <a:endParaRPr lang="ko-KR" altLang="en-US" dirty="0"/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597117" y="1530856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 smtClean="0"/>
              <a:t> 그림 </a:t>
            </a:r>
            <a:r>
              <a:rPr lang="en-US" altLang="ko-KR" sz="1600" b="1" dirty="0" smtClean="0"/>
              <a:t>3-24 </a:t>
            </a:r>
            <a:r>
              <a:rPr lang="ko-KR" altLang="en-US" sz="1600" b="1" dirty="0" smtClean="0"/>
              <a:t>붓꽃 </a:t>
            </a:r>
            <a:r>
              <a:rPr lang="ko-KR" altLang="en-US" sz="1600" b="1" dirty="0" err="1" smtClean="0"/>
              <a:t>데이터셋의</a:t>
            </a:r>
            <a:r>
              <a:rPr lang="ko-KR" altLang="en-US" sz="1600" b="1" dirty="0" smtClean="0"/>
              <a:t> 결정 트리</a:t>
            </a:r>
          </a:p>
        </p:txBody>
      </p:sp>
      <p:pic>
        <p:nvPicPr>
          <p:cNvPr id="1064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0909" y="1988825"/>
            <a:ext cx="4842803" cy="4467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111538302"/>
      </p:ext>
    </p:extLst>
  </p:cSld>
  <p:clrMapOvr>
    <a:masterClrMapping/>
  </p:clrMapOvr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278316" cy="4964629"/>
          </a:xfrm>
        </p:spPr>
        <p:txBody>
          <a:bodyPr/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결정 트리 만들기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결정 트리 이미지를 보면 결정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트리가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훈련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데이터셋에서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선택한 분할을 손쉽게 분석할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루트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노드에서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105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개의 샘플로 시작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그다음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꽃잎 너비 기준 ≤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0.75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센티미터를 사용해서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35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개와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70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개의 샘플을 가진 두 개의 자식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노드로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분할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첫 번째 분할로 왼쪽 자식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노드는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이미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Iris-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setosa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클래스의 샘플만 가진 순수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노드가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됨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지니 불순도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= 0)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오른쪽에서 분할이 더 일어나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Iris-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versicolor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Iris-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virginica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클래스의 샘플을 구분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3.6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결정 트리 학습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37525845"/>
      </p:ext>
    </p:extLst>
  </p:cSld>
  <p:clrMapOvr>
    <a:masterClrMapping/>
  </p:clrMapOvr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278316" cy="4964629"/>
          </a:xfrm>
        </p:spPr>
        <p:txBody>
          <a:bodyPr/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결정 트리 만들기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트리와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트리의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결정 영역 그래프를 보면 이 결정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트리가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붓꽃 클래스를 구분하는 일을 잘 수행 한다는 것을 알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아쉽지만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사이킷런은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현재 결정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트리를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수동으로 사후 가지치기할 수 있는 기능을 제공하지 않음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이전 코드 예제에서 결정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트리의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max_depth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3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으로 바꾸고 현재 모델과 비교해 보자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관심 있는 독자를 위해 예제로 남겨 놓겠음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3.6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결정 트리 학습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47877767"/>
      </p:ext>
    </p:extLst>
  </p:cSld>
  <p:clrMapOvr>
    <a:masterClrMapping/>
  </p:clrMapOvr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278316" cy="4964629"/>
          </a:xfrm>
        </p:spPr>
        <p:txBody>
          <a:bodyPr/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랜덤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포레스트로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여러 개의 결정 트리 연결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앙상블 방법은 뛰어난 분류 성능과 과대적합에 안정적이기 때문에 지난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10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년간 머신 러닝 애플리케이션에서 큰 인기를 누렸음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나중에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7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장에서 </a:t>
            </a:r>
            <a:r>
              <a:rPr lang="ko-KR" altLang="en-US" b="1" dirty="0" err="1" smtClean="0">
                <a:latin typeface="KoPub돋움체_Pro Light" pitchFamily="18" charset="-127"/>
                <a:ea typeface="KoPub돋움체_Pro Light" pitchFamily="18" charset="-127"/>
              </a:rPr>
              <a:t>배깅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(bagging)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과 </a:t>
            </a:r>
            <a:r>
              <a:rPr lang="ko-KR" altLang="en-US" b="1" dirty="0" smtClean="0">
                <a:latin typeface="KoPub돋움체_Pro Light" pitchFamily="18" charset="-127"/>
                <a:ea typeface="KoPub돋움체_Pro Light" pitchFamily="18" charset="-127"/>
              </a:rPr>
              <a:t>부스팅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(boosting)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을 포함하여 여러 종류의 앙상블 방법을 배우겠지만 여기서는 확장성이 좋고 사용하기 쉬운 결정 트리 기반의 </a:t>
            </a:r>
            <a:r>
              <a:rPr lang="ko-KR" altLang="en-US" b="1" dirty="0" smtClean="0">
                <a:latin typeface="KoPub돋움체_Pro Light" pitchFamily="18" charset="-127"/>
                <a:ea typeface="KoPub돋움체_Pro Light" pitchFamily="18" charset="-127"/>
              </a:rPr>
              <a:t>랜덤 </a:t>
            </a:r>
            <a:r>
              <a:rPr lang="ko-KR" altLang="en-US" b="1" dirty="0" err="1" smtClean="0">
                <a:latin typeface="KoPub돋움체_Pro Light" pitchFamily="18" charset="-127"/>
                <a:ea typeface="KoPub돋움체_Pro Light" pitchFamily="18" charset="-127"/>
              </a:rPr>
              <a:t>포레스트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(random forest)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알고리즘을 소개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랜덤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포레스트는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결정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트리의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b="1" dirty="0" smtClean="0">
                <a:latin typeface="KoPub돋움체_Pro Light" pitchFamily="18" charset="-127"/>
                <a:ea typeface="KoPub돋움체_Pro Light" pitchFamily="18" charset="-127"/>
              </a:rPr>
              <a:t>앙상블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(ensemble)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로 생각할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랜덤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포레스트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이면의 아이디어는 여러 개의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깊은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결정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트리를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평균 내는 것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개개의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트리는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분산이 높은 문제가 있지만 앙상블은 견고한 모델을 만들어 일반화 성능을 높이고 과대적합의 위험을 줄임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3.6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결정 트리 학습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06411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퍼셉트론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학습 규칙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그림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2-4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퍼셉트론이 샘플 </a:t>
            </a:r>
            <a:r>
              <a:rPr lang="en-US" altLang="ko-KR" b="1" dirty="0" smtClean="0">
                <a:latin typeface="KoPub돋움체_Pro Light" pitchFamily="18" charset="-127"/>
                <a:ea typeface="KoPub돋움체_Pro Light" pitchFamily="18" charset="-127"/>
              </a:rPr>
              <a:t>x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입력으로 받아 가중치 </a:t>
            </a:r>
            <a:r>
              <a:rPr lang="en-US" altLang="ko-KR" b="1" dirty="0" smtClean="0">
                <a:latin typeface="KoPub돋움체_Pro Light" pitchFamily="18" charset="-127"/>
                <a:ea typeface="KoPub돋움체_Pro Light" pitchFamily="18" charset="-127"/>
              </a:rPr>
              <a:t>w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연결하여 최종 입력을 계산하는 방법을 보여 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그다음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최종 입력은 임계 함수로 전달되어 샘플의 예측 클래스 레이블인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-1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또는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+1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의 이진 출력을 만듦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학습 단계에서 이 출력을 사용하여 예측 오차를 계산하고 가중치를 업데이트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2.1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인공 뉴런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: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초기 머신 러닝의 간단한 역사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75975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335924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랜덤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포레스트로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여러 개의 결정 트리 연결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랜덤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포레스트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알고리즘은 다음 네 단계로 요약할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buNone/>
            </a:pPr>
            <a:r>
              <a:rPr lang="en-US" altLang="ko-KR" b="1" dirty="0" smtClean="0">
                <a:solidFill>
                  <a:srgbClr val="FF6600"/>
                </a:solidFill>
                <a:latin typeface="KoPub돋움체_Pro Light" pitchFamily="18" charset="-127"/>
                <a:ea typeface="KoPub돋움체_Pro Light" pitchFamily="18" charset="-127"/>
              </a:rPr>
              <a:t>1.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n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개의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랜덤한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b="1" dirty="0" smtClean="0">
                <a:latin typeface="KoPub돋움체_Pro Light" pitchFamily="18" charset="-127"/>
                <a:ea typeface="KoPub돋움체_Pro Light" pitchFamily="18" charset="-127"/>
              </a:rPr>
              <a:t>부트스트랩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(bootstrap)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샘플을 뽑음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훈련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데이터셋에서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중복을 허용하면서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랜덤하게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n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개의 샘플을 선택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</a:t>
            </a:r>
          </a:p>
          <a:p>
            <a:pPr lvl="1">
              <a:buNone/>
            </a:pPr>
            <a:r>
              <a:rPr lang="en-US" altLang="ko-KR" b="1" dirty="0" smtClean="0">
                <a:solidFill>
                  <a:srgbClr val="FF6600"/>
                </a:solidFill>
                <a:latin typeface="KoPub돋움체_Pro Light" pitchFamily="18" charset="-127"/>
                <a:ea typeface="KoPub돋움체_Pro Light" pitchFamily="18" charset="-127"/>
              </a:rPr>
              <a:t>2.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부트스트랩 샘플에서 결정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트리를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학습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buNone/>
            </a:pP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    각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노드에서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다음과 같이 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buNone/>
            </a:pP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    a.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중복을 허용하지 않고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랜덤하게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d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개의 특성을 선택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buNone/>
            </a:pP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    b.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정보 이득과 같은 목적 함수를 기준으로 최선의 분할을 만드는 특성을 사용해서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노드를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분할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buNone/>
            </a:pPr>
            <a:r>
              <a:rPr lang="en-US" altLang="ko-KR" b="1" dirty="0" smtClean="0">
                <a:solidFill>
                  <a:srgbClr val="FF6600"/>
                </a:solidFill>
                <a:latin typeface="KoPub돋움체_Pro Light" pitchFamily="18" charset="-127"/>
                <a:ea typeface="KoPub돋움체_Pro Light" pitchFamily="18" charset="-127"/>
              </a:rPr>
              <a:t>3.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단계 </a:t>
            </a:r>
            <a:r>
              <a:rPr lang="en-US" altLang="ko-KR" b="1" dirty="0" smtClean="0">
                <a:solidFill>
                  <a:srgbClr val="FF6600"/>
                </a:solidFill>
                <a:latin typeface="KoPub돋움체_Pro Light" pitchFamily="18" charset="-127"/>
                <a:ea typeface="KoPub돋움체_Pro Light" pitchFamily="18" charset="-127"/>
              </a:rPr>
              <a:t>1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~</a:t>
            </a:r>
            <a:r>
              <a:rPr lang="en-US" altLang="ko-KR" b="1" dirty="0" smtClean="0">
                <a:solidFill>
                  <a:srgbClr val="FF6600"/>
                </a:solidFill>
                <a:latin typeface="KoPub돋움체_Pro Light" pitchFamily="18" charset="-127"/>
                <a:ea typeface="KoPub돋움체_Pro Light" pitchFamily="18" charset="-127"/>
              </a:rPr>
              <a:t>2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k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번 반복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buNone/>
            </a:pPr>
            <a:r>
              <a:rPr lang="en-US" altLang="ko-KR" b="1" dirty="0" smtClean="0">
                <a:solidFill>
                  <a:srgbClr val="FF6600"/>
                </a:solidFill>
                <a:latin typeface="KoPub돋움체_Pro Light" pitchFamily="18" charset="-127"/>
                <a:ea typeface="KoPub돋움체_Pro Light" pitchFamily="18" charset="-127"/>
              </a:rPr>
              <a:t>4.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각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트리의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예측을 모아 </a:t>
            </a:r>
            <a:r>
              <a:rPr lang="ko-KR" altLang="en-US" b="1" dirty="0" smtClean="0">
                <a:latin typeface="KoPub돋움체_Pro Light" pitchFamily="18" charset="-127"/>
                <a:ea typeface="KoPub돋움체_Pro Light" pitchFamily="18" charset="-127"/>
              </a:rPr>
              <a:t>다수결 투표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(majority voting)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로 클래스 레이블을 할당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3.6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결정 트리 학습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50753473"/>
      </p:ext>
    </p:extLst>
  </p:cSld>
  <p:clrMapOvr>
    <a:masterClrMapping/>
  </p:clrMapOvr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335924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랜덤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포레스트로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여러 개의 결정 트리 연결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단계 </a:t>
            </a:r>
            <a:r>
              <a:rPr lang="en-US" altLang="ko-KR" b="1" dirty="0" smtClean="0">
                <a:solidFill>
                  <a:srgbClr val="FF6600"/>
                </a:solidFill>
                <a:latin typeface="KoPub돋움체_Pro Light" pitchFamily="18" charset="-127"/>
                <a:ea typeface="KoPub돋움체_Pro Light" pitchFamily="18" charset="-127"/>
              </a:rPr>
              <a:t>2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에서 각각의 결정 트리를 훈련할 때 조금 다른 점이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각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노드에서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최선의 분할을 찾기 위해 모든 특성을 평가하는 것이 아니라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랜덤하게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선택된 일부 특성만 사용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랜덤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포레스트는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결정 트리만큼 해석이 쉽지는 않지만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하이퍼파라미터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튜닝에 많은 노력을 기울이지 않아도 되는 것이 큰 장점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일반적으로 랜덤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포레스트는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가지치기할 필요가 없음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앙상블 모델이 개별 결정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트리가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만드는 잡음으로부터 매우 안정되어 있기 때문임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실전에서 신경 써야 할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파라미터는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랜덤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포레스트가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만들 트리 개수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단계 </a:t>
            </a:r>
            <a:r>
              <a:rPr lang="en-US" altLang="ko-KR" b="1" dirty="0" smtClean="0">
                <a:solidFill>
                  <a:srgbClr val="FF6600"/>
                </a:solidFill>
                <a:latin typeface="KoPub돋움체_Pro Light" pitchFamily="18" charset="-127"/>
                <a:ea typeface="KoPub돋움체_Pro Light" pitchFamily="18" charset="-127"/>
              </a:rPr>
              <a:t>3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하나임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일반적으로 트리 개수가 많을수록 계산 비용이 증가하는 만큼 랜덤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포레스트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분류기의 성능이 좋아짐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3.6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결정 트리 학습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03465466"/>
      </p:ext>
    </p:extLst>
  </p:cSld>
  <p:clrMapOvr>
    <a:masterClrMapping/>
  </p:clrMapOvr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335924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랜덤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포레스트로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여러 개의 결정 트리 연결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실전에서 자주 사용되지는 않지만 랜덤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포레스트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분류기에서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최적화할 만한 다른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하이퍼파라미터는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부트스트랩 샘플의 크기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n(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단계 </a:t>
            </a:r>
            <a:r>
              <a:rPr lang="en-US" altLang="ko-KR" b="1" dirty="0" smtClean="0">
                <a:solidFill>
                  <a:srgbClr val="FF6600"/>
                </a:solidFill>
                <a:latin typeface="KoPub돋움체_Pro Light" pitchFamily="18" charset="-127"/>
                <a:ea typeface="KoPub돋움체_Pro Light" pitchFamily="18" charset="-127"/>
              </a:rPr>
              <a:t>1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과 각 분할에서 무작위로 선택할 특성 개수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d(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단계 </a:t>
            </a:r>
            <a:r>
              <a:rPr lang="en-US" altLang="ko-KR" b="1" dirty="0" smtClean="0">
                <a:solidFill>
                  <a:srgbClr val="FF6600"/>
                </a:solidFill>
                <a:latin typeface="KoPub돋움체_Pro Light" pitchFamily="18" charset="-127"/>
                <a:ea typeface="KoPub돋움체_Pro Light" pitchFamily="18" charset="-127"/>
              </a:rPr>
              <a:t>2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- a)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부트스트랩 샘플의 크기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n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을 사용하면 랜덤 포레스트의 편향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-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분산 트레이드오프를 조절할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3.6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결정 트리 학습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43223547"/>
      </p:ext>
    </p:extLst>
  </p:cSld>
  <p:clrMapOvr>
    <a:masterClrMapping/>
  </p:clrMapOvr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335924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랜덤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포레스트로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여러 개의 결정 트리 연결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부트스트랩 샘플 크기가 작아지면 개별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트리의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다양성이 증가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특정 훈련 샘플이 부트스트랩 샘플에 포함될 확률이 낮기 때문임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부트스트랩 샘플 크기가 감소하면 랜덤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포레스트의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무작위성이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증가하고 과대적합의 영향이 줄어듦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일반적으로 부트스트랩 샘플이 작을수록 랜덤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포레스트의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전체적인 성능이 줄어듦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훈련 성능과 테스트 성능 사이에 격차가 작아지지만 전체적인 테스트 성능이 감소하기 때문임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반대로 부트스트랩 샘플 크기가 증가하면 과대 적합 가능성이 늘어남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부트스트랩 샘플과 개별 결정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트리가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서로 비슷해지기 때문에 원본 훈련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데이터셋에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더 가깝게 학습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3.6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결정 트리 학습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7436696"/>
      </p:ext>
    </p:extLst>
  </p:cSld>
  <p:clrMapOvr>
    <a:masterClrMapping/>
  </p:clrMapOvr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335924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랜덤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포레스트로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여러 개의 결정 트리 연결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사이킷런의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RandomForestClassifier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포함하여 대부분의 라이브러리에서는 부트스트랩 샘플 크기를 원본 훈련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데이터셋의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샘플 개수와 동일하게 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보통 이렇게 하면 균형 잡힌 편향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-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분산 트레이드오프를 얻음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분할에 사용할 특성 개수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d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훈련 데이터셋에 있는 전체 특성 개수보다 작게 지정하는 편임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사이킷런과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다른 라이브러리에서 사용하는 적당한 기본값은 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여기서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은 훈련 데이터셋에 있는 특성 개수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3.6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결정 트리 학습</a:t>
            </a:r>
            <a:endParaRPr lang="ko-KR" altLang="en-US" dirty="0"/>
          </a:p>
        </p:txBody>
      </p:sp>
      <p:pic>
        <p:nvPicPr>
          <p:cNvPr id="1075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896961" y="3112345"/>
            <a:ext cx="704136" cy="287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315072364"/>
      </p:ext>
    </p:extLst>
  </p:cSld>
  <p:clrMapOvr>
    <a:masterClrMapping/>
  </p:clrMapOvr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335924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랜덤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포레스트로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여러 개의 결정 트리 연결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사이킷런에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이미 준비되어 있기 때문에 직접 개별 결정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트리를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만들어 랜덤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포레스트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분류기를 구성할 필요가 없음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3.6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결정 트리 학습</a:t>
            </a:r>
            <a:endParaRPr lang="ko-KR" altLang="en-US" dirty="0"/>
          </a:p>
        </p:txBody>
      </p:sp>
      <p:pic>
        <p:nvPicPr>
          <p:cNvPr id="1085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50323" y="2483485"/>
            <a:ext cx="7050918" cy="3146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8547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207929" y="5618066"/>
            <a:ext cx="3249851" cy="9036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908608356"/>
      </p:ext>
    </p:extLst>
  </p:cSld>
  <p:clrMapOvr>
    <a:masterClrMapping/>
  </p:clrMapOvr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335924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랜덤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포레스트로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여러 개의 결정 트리 연결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앞 코드를 실행하면 그림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3-25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와 같이 랜덤 포레스트의 트리 앙상블이 만든 결정 영역을 볼 수 있음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3.6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결정 트리 학습</a:t>
            </a:r>
            <a:endParaRPr lang="ko-KR" altLang="en-US" dirty="0"/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597117" y="2452568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 smtClean="0"/>
              <a:t> 그림 </a:t>
            </a:r>
            <a:r>
              <a:rPr lang="en-US" altLang="ko-KR" sz="1600" b="1" dirty="0" smtClean="0"/>
              <a:t>3-25 </a:t>
            </a:r>
            <a:r>
              <a:rPr lang="ko-KR" altLang="en-US" sz="1600" b="1" dirty="0" smtClean="0"/>
              <a:t>랜덤 </a:t>
            </a:r>
            <a:r>
              <a:rPr lang="ko-KR" altLang="en-US" sz="1600" b="1" dirty="0" err="1" smtClean="0"/>
              <a:t>포레스트가</a:t>
            </a:r>
            <a:r>
              <a:rPr lang="ko-KR" altLang="en-US" sz="1600" b="1" dirty="0" smtClean="0"/>
              <a:t> 학습한 붓꽃 </a:t>
            </a:r>
            <a:r>
              <a:rPr lang="ko-KR" altLang="en-US" sz="1600" b="1" dirty="0" err="1" smtClean="0"/>
              <a:t>데이터셋의</a:t>
            </a:r>
            <a:r>
              <a:rPr lang="ko-KR" altLang="en-US" sz="1600" b="1" dirty="0" smtClean="0"/>
              <a:t> 결정 경계</a:t>
            </a:r>
          </a:p>
        </p:txBody>
      </p:sp>
      <p:pic>
        <p:nvPicPr>
          <p:cNvPr id="1095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11" y="2795323"/>
            <a:ext cx="5773140" cy="38239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420389396"/>
      </p:ext>
    </p:extLst>
  </p:cSld>
  <p:clrMapOvr>
    <a:masterClrMapping/>
  </p:clrMapOvr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335924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랜덤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포레스트로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여러 개의 결정 트리 연결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앞 코드에서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n_estimators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매개변수로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25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개의 결정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트리를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사용하여 랜덤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포레스트를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훈련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노드를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분할하는 불순도 지표로는 지니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불순도를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사용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작은 훈련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데이터셋에서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소규모 랜덤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포레스트를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훈련하지만 사용법을 보이기 위해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n_jobs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매개변수를 사용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매개 변수는 컴퓨터의 멀티 코어를 사용해서 모델 훈련을 병렬화함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여기서는 두 개의 코어를 사용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</a:t>
            </a:r>
            <a:endParaRPr lang="ko-KR" altLang="en-US" dirty="0" smtClean="0"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3.6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결정 트리 학습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36746706"/>
      </p:ext>
    </p:extLst>
  </p:cSld>
  <p:clrMapOvr>
    <a:masterClrMapping/>
  </p:clrMapOvr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8"/>
          <p:cNvSpPr>
            <a:spLocks noGrp="1"/>
          </p:cNvSpPr>
          <p:nvPr>
            <p:ph type="title"/>
          </p:nvPr>
        </p:nvSpPr>
        <p:spPr>
          <a:xfrm>
            <a:off x="531274" y="2564895"/>
            <a:ext cx="8081453" cy="800724"/>
          </a:xfrm>
        </p:spPr>
        <p:txBody>
          <a:bodyPr/>
          <a:lstStyle/>
          <a:p>
            <a:pPr algn="ctr"/>
            <a:r>
              <a:rPr lang="en-US" altLang="ko-KR" sz="2600" dirty="0" smtClean="0"/>
              <a:t>3.7 k-</a:t>
            </a:r>
            <a:r>
              <a:rPr lang="ko-KR" altLang="en-US" sz="2600" dirty="0" err="1" smtClean="0"/>
              <a:t>최근접</a:t>
            </a:r>
            <a:r>
              <a:rPr lang="ko-KR" altLang="en-US" sz="2600" dirty="0" smtClean="0"/>
              <a:t> 이웃</a:t>
            </a:r>
            <a:r>
              <a:rPr lang="en-US" altLang="ko-KR" sz="2600" dirty="0" smtClean="0"/>
              <a:t>: </a:t>
            </a:r>
            <a:r>
              <a:rPr lang="ko-KR" altLang="en-US" sz="2600" dirty="0" smtClean="0"/>
              <a:t>게으른 학습 알고리즘</a:t>
            </a:r>
            <a:endParaRPr lang="en-US" altLang="ko-KR" sz="26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278</a:t>
            </a:fld>
            <a:endParaRPr lang="en-US" dirty="0"/>
          </a:p>
        </p:txBody>
      </p:sp>
      <p:cxnSp>
        <p:nvCxnSpPr>
          <p:cNvPr id="8" name="직선 연결선 7"/>
          <p:cNvCxnSpPr/>
          <p:nvPr/>
        </p:nvCxnSpPr>
        <p:spPr>
          <a:xfrm>
            <a:off x="1461222" y="3398841"/>
            <a:ext cx="6163949" cy="11869"/>
          </a:xfrm>
          <a:prstGeom prst="line">
            <a:avLst/>
          </a:prstGeom>
          <a:ln w="57150">
            <a:solidFill>
              <a:srgbClr val="E0A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0080002"/>
      </p:ext>
    </p:extLst>
  </p:cSld>
  <p:clrMapOvr>
    <a:masterClrMapping/>
  </p:clrMapOvr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335924" cy="4964629"/>
          </a:xfrm>
        </p:spPr>
        <p:txBody>
          <a:bodyPr>
            <a:normAutofit/>
          </a:bodyPr>
          <a:lstStyle/>
          <a:p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k-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최근접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이웃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: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게으른 학습 알고리즘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장에서 언급할 마지막 지도 학습 알고리즘은 </a:t>
            </a:r>
            <a:r>
              <a:rPr lang="en-US" altLang="ko-KR" b="1" dirty="0" smtClean="0">
                <a:latin typeface="KoPub돋움체_Pro Light" pitchFamily="18" charset="-127"/>
                <a:ea typeface="KoPub돋움체_Pro Light" pitchFamily="18" charset="-127"/>
              </a:rPr>
              <a:t>k-</a:t>
            </a:r>
            <a:r>
              <a:rPr lang="ko-KR" altLang="en-US" b="1" dirty="0" err="1" smtClean="0">
                <a:latin typeface="KoPub돋움체_Pro Light" pitchFamily="18" charset="-127"/>
                <a:ea typeface="KoPub돋움체_Pro Light" pitchFamily="18" charset="-127"/>
              </a:rPr>
              <a:t>최근접</a:t>
            </a:r>
            <a:r>
              <a:rPr lang="ko-KR" altLang="en-US" b="1" dirty="0" smtClean="0">
                <a:latin typeface="KoPub돋움체_Pro Light" pitchFamily="18" charset="-127"/>
                <a:ea typeface="KoPub돋움체_Pro Light" pitchFamily="18" charset="-127"/>
              </a:rPr>
              <a:t> 이웃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(K-Nearest Neighbor, KNN)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알고리즘은 지금까지 설명했던 학습 알고리즘과는 근본적으로 다름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KNN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은 전형적인 </a:t>
            </a:r>
            <a:r>
              <a:rPr lang="ko-KR" altLang="en-US" b="1" dirty="0" smtClean="0">
                <a:latin typeface="KoPub돋움체_Pro Light" pitchFamily="18" charset="-127"/>
                <a:ea typeface="KoPub돋움체_Pro Light" pitchFamily="18" charset="-127"/>
              </a:rPr>
              <a:t>게으른 학습기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(lazy learner)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단순하기에 게으르다고 말하는 것이 아니라 알고리즘은 훈련 데이터에서 판별 함수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(discriminative function)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학습하는 대신 훈련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데이터셋을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메모리에 저장하기 때문임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3.7 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k-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최근접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이웃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: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게으른 학습 알고리즘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652451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8"/>
          <p:cNvSpPr>
            <a:spLocks noGrp="1"/>
          </p:cNvSpPr>
          <p:nvPr>
            <p:ph type="title"/>
          </p:nvPr>
        </p:nvSpPr>
        <p:spPr>
          <a:xfrm>
            <a:off x="531274" y="2564895"/>
            <a:ext cx="8081453" cy="800724"/>
          </a:xfrm>
        </p:spPr>
        <p:txBody>
          <a:bodyPr/>
          <a:lstStyle/>
          <a:p>
            <a:pPr algn="ctr"/>
            <a:r>
              <a:rPr lang="en-US" altLang="ko-KR" sz="2600" dirty="0" smtClean="0"/>
              <a:t>2.2 </a:t>
            </a:r>
            <a:r>
              <a:rPr lang="ko-KR" altLang="en-US" sz="2600" dirty="0" err="1" smtClean="0"/>
              <a:t>파이썬으로</a:t>
            </a:r>
            <a:r>
              <a:rPr lang="ko-KR" altLang="en-US" sz="2600" dirty="0" smtClean="0"/>
              <a:t> </a:t>
            </a:r>
            <a:r>
              <a:rPr lang="ko-KR" altLang="en-US" sz="2600" dirty="0" err="1" smtClean="0"/>
              <a:t>퍼셉트론</a:t>
            </a:r>
            <a:r>
              <a:rPr lang="ko-KR" altLang="en-US" sz="2600" dirty="0" smtClean="0"/>
              <a:t> 학습 알고리즘 구현</a:t>
            </a:r>
            <a:endParaRPr lang="en-US" altLang="ko-KR" sz="26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7010400" y="6548438"/>
            <a:ext cx="2133600" cy="292100"/>
          </a:xfrm>
          <a:prstGeom prst="rect">
            <a:avLst/>
          </a:prstGeom>
        </p:spPr>
        <p:txBody>
          <a:bodyPr>
            <a:normAutofit/>
          </a:bodyPr>
          <a:lstStyle/>
          <a:p>
            <a:fld id="{49D7BC1C-BEF1-FE43-BAF8-AEC9A285889D}" type="slidenum">
              <a:rPr lang="en-US" smtClean="0"/>
              <a:pPr/>
              <a:t>28</a:t>
            </a:fld>
            <a:endParaRPr lang="en-US" dirty="0"/>
          </a:p>
        </p:txBody>
      </p:sp>
      <p:cxnSp>
        <p:nvCxnSpPr>
          <p:cNvPr id="8" name="직선 연결선 7"/>
          <p:cNvCxnSpPr/>
          <p:nvPr/>
        </p:nvCxnSpPr>
        <p:spPr>
          <a:xfrm>
            <a:off x="1461222" y="3398841"/>
            <a:ext cx="6163949" cy="11869"/>
          </a:xfrm>
          <a:prstGeom prst="line">
            <a:avLst/>
          </a:prstGeom>
          <a:ln w="57150">
            <a:solidFill>
              <a:srgbClr val="E0A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468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335924" cy="4964629"/>
          </a:xfrm>
        </p:spPr>
        <p:txBody>
          <a:bodyPr>
            <a:normAutofit/>
          </a:bodyPr>
          <a:lstStyle/>
          <a:p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k-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최근접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이웃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: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게으른 학습 알고리즘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KNN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알고리즘은 매우 간단해서 다음 단계로 요약할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buNone/>
            </a:pPr>
            <a:r>
              <a:rPr lang="en-US" altLang="ko-KR" b="1" dirty="0" smtClean="0">
                <a:solidFill>
                  <a:srgbClr val="FF6600"/>
                </a:solidFill>
                <a:latin typeface="KoPub돋움체_Pro Light" pitchFamily="18" charset="-127"/>
                <a:ea typeface="KoPub돋움체_Pro Light" pitchFamily="18" charset="-127"/>
              </a:rPr>
              <a:t>1.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숫자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k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와 거리 측정 기준을 선택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buNone/>
            </a:pPr>
            <a:r>
              <a:rPr lang="en-US" altLang="ko-KR" b="1" dirty="0" smtClean="0">
                <a:solidFill>
                  <a:srgbClr val="FF6600"/>
                </a:solidFill>
                <a:latin typeface="KoPub돋움체_Pro Light" pitchFamily="18" charset="-127"/>
                <a:ea typeface="KoPub돋움체_Pro Light" pitchFamily="18" charset="-127"/>
              </a:rPr>
              <a:t>2.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분류하려는 샘플에서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k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개의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최근접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이웃을 찾음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>
              <a:buNone/>
            </a:pPr>
            <a:r>
              <a:rPr lang="en-US" altLang="ko-KR" b="1" dirty="0" smtClean="0">
                <a:solidFill>
                  <a:srgbClr val="FF6600"/>
                </a:solidFill>
                <a:latin typeface="KoPub돋움체_Pro Light" pitchFamily="18" charset="-127"/>
                <a:ea typeface="KoPub돋움체_Pro Light" pitchFamily="18" charset="-127"/>
              </a:rPr>
              <a:t>3.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다수결 투표를 통해 클래스 레이블을 할당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3.7 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k-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최근접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이웃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: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게으른 학습 알고리즘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91725936"/>
      </p:ext>
    </p:extLst>
  </p:cSld>
  <p:clrMapOvr>
    <a:masterClrMapping/>
  </p:clrMapOvr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335924" cy="4964629"/>
          </a:xfrm>
        </p:spPr>
        <p:txBody>
          <a:bodyPr>
            <a:normAutofit/>
          </a:bodyPr>
          <a:lstStyle/>
          <a:p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k-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최근접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이웃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: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게으른 학습 알고리즘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그림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3-26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은 새로운 데이터 포인트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물음표로 표시된 포인트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가 어떻게 이웃 다섯 개의 다수결 투표를 기반으로 삼각형 클래스 레이블에 할당되는지 보여 줌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3.7 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k-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최근접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이웃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: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게으른 학습 알고리즘</a:t>
            </a:r>
            <a:endParaRPr lang="ko-KR" altLang="en-US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597117" y="2510175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 smtClean="0"/>
              <a:t> 그림 </a:t>
            </a:r>
            <a:r>
              <a:rPr lang="en-US" altLang="ko-KR" sz="1600" b="1" dirty="0" smtClean="0"/>
              <a:t>3-26 k-</a:t>
            </a:r>
            <a:r>
              <a:rPr lang="ko-KR" altLang="en-US" sz="1600" b="1" dirty="0" err="1" smtClean="0"/>
              <a:t>최근접</a:t>
            </a:r>
            <a:r>
              <a:rPr lang="ko-KR" altLang="en-US" sz="1600" b="1" dirty="0" smtClean="0"/>
              <a:t> 이웃의 다수결 투표</a:t>
            </a:r>
          </a:p>
        </p:txBody>
      </p:sp>
      <p:pic>
        <p:nvPicPr>
          <p:cNvPr id="1105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7117" y="2852930"/>
            <a:ext cx="4247094" cy="3734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574973588"/>
      </p:ext>
    </p:extLst>
  </p:cSld>
  <p:clrMapOvr>
    <a:masterClrMapping/>
  </p:clrMapOvr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335924" cy="4964629"/>
          </a:xfrm>
        </p:spPr>
        <p:txBody>
          <a:bodyPr>
            <a:normAutofit/>
          </a:bodyPr>
          <a:lstStyle/>
          <a:p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k-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최근접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이웃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: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게으른 학습 알고리즘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선택한 거리 측정 기준에 따라서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KNN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알고리즘이 훈련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데이터셋에서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분류하려는 포인트와 가장 가까운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가장 비슷한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샘플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k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개를 찾음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새로운 데이터 포인트의 클래스 레이블은 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k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개의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최근접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이웃에서 다수결 투표를 하여 결정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3.7 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k-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최근접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이웃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: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게으른 학습 알고리즘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79706973"/>
      </p:ext>
    </p:extLst>
  </p:cSld>
  <p:clrMapOvr>
    <a:masterClrMapping/>
  </p:clrMapOvr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335924" cy="4964629"/>
          </a:xfrm>
        </p:spPr>
        <p:txBody>
          <a:bodyPr>
            <a:normAutofit/>
          </a:bodyPr>
          <a:lstStyle/>
          <a:p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k-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최근접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이웃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: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게으른 학습 알고리즘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이런 메모리 기반 방식의 분류기는 수집된 새로운 훈련 데이터에 즉시 적응할 수 있는 것이 주요 장점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새로운 샘플을 분류하는 계산 복잡도는 단점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데이터셋의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차원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특성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적고 알고리즘이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k- d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트리 같은 효율적인 데이터 구조로 구현되어 있지 않다면 최악의 경우 훈련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데이터셋의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샘플 개수에 선형적으로 증가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또 훈련 단계가 없기 때문에 훈련 샘플을 버릴 수 없음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대규모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데이터셋에서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작업한다면 저장 공간에 문제가 생김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3.7 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k-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최근접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이웃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: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게으른 학습 알고리즘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89750852"/>
      </p:ext>
    </p:extLst>
  </p:cSld>
  <p:clrMapOvr>
    <a:masterClrMapping/>
  </p:clrMapOvr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335924" cy="4964629"/>
          </a:xfrm>
        </p:spPr>
        <p:txBody>
          <a:bodyPr>
            <a:normAutofit/>
          </a:bodyPr>
          <a:lstStyle/>
          <a:p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k-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최근접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이웃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: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게으른 학습 알고리즘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다음 코드를 실행하면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유클리디안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en-US" altLang="ko-KR" dirty="0" err="1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euclidean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거리 측정 방식을 사용한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사이킷런의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KNN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모델을 만듦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3.7 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k-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최근접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이웃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: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게으른 학습 알고리즘</a:t>
            </a:r>
            <a:endParaRPr lang="ko-KR" altLang="en-US" dirty="0"/>
          </a:p>
        </p:txBody>
      </p:sp>
      <p:pic>
        <p:nvPicPr>
          <p:cNvPr id="1116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57973" y="2507288"/>
            <a:ext cx="7030774" cy="36332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411540180"/>
      </p:ext>
    </p:extLst>
  </p:cSld>
  <p:clrMapOvr>
    <a:masterClrMapping/>
  </p:clrMapOvr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335924" cy="4964629"/>
          </a:xfrm>
        </p:spPr>
        <p:txBody>
          <a:bodyPr>
            <a:normAutofit/>
          </a:bodyPr>
          <a:lstStyle/>
          <a:p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k-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최근접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이웃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: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게으른 학습 알고리즘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KNN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모델에 다섯 개의 이웃을 지정했으므로 이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데이터셋에서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그림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3-27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과 같이 비교적 부드러운 결정 경계를 얻었음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3.7 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k-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최근접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이웃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: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게으른 학습 알고리즘</a:t>
            </a:r>
            <a:endParaRPr lang="ko-KR" altLang="en-US" dirty="0"/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597117" y="2449681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 smtClean="0"/>
              <a:t> 그림 </a:t>
            </a:r>
            <a:r>
              <a:rPr lang="en-US" altLang="ko-KR" sz="1600" b="1" dirty="0" smtClean="0"/>
              <a:t>3-27 k-</a:t>
            </a:r>
            <a:r>
              <a:rPr lang="ko-KR" altLang="en-US" sz="1600" b="1" dirty="0" err="1" smtClean="0"/>
              <a:t>최근접</a:t>
            </a:r>
            <a:r>
              <a:rPr lang="ko-KR" altLang="en-US" sz="1600" b="1" dirty="0" smtClean="0"/>
              <a:t> 이웃 모델이 학습한 붓꽃 </a:t>
            </a:r>
            <a:r>
              <a:rPr lang="ko-KR" altLang="en-US" sz="1600" b="1" dirty="0" err="1" smtClean="0"/>
              <a:t>데이터셋의</a:t>
            </a:r>
            <a:r>
              <a:rPr lang="ko-KR" altLang="en-US" sz="1600" b="1" dirty="0" smtClean="0"/>
              <a:t> 결정 경계</a:t>
            </a:r>
          </a:p>
        </p:txBody>
      </p:sp>
      <p:pic>
        <p:nvPicPr>
          <p:cNvPr id="1126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7117" y="2830285"/>
            <a:ext cx="5584997" cy="35944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734958422"/>
      </p:ext>
    </p:extLst>
  </p:cSld>
  <p:clrMapOvr>
    <a:masterClrMapping/>
  </p:clrMapOvr>
</p:sld>
</file>

<file path=ppt/slides/slide2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335924" cy="4964629"/>
          </a:xfrm>
        </p:spPr>
        <p:txBody>
          <a:bodyPr>
            <a:normAutofit/>
          </a:bodyPr>
          <a:lstStyle/>
          <a:p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k-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최근접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이웃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: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게으른 학습 알고리즘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적절한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k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선택하는 것은 과대적합과 과소적합 사이에서 올바른 균형을 잡기 위해 중요함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데이터셋의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특성에 알맞은 거리 측정 지표를 선택해야 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붓꽃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데이터셋의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센티미터 단위를 가진 특성처럼 실수 값을 가진 특성에는 보통 간단한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유클리디안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거리를 사용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유클리디안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거리를 사용하려면 각 특성이 동일하게 취급되도록 표준화를 하는 것이 중요함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앞 코드에서 사용한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minkowski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거리는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유클리디안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거리와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맨해튼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(Manhattan)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거리를 일반화한 것으로 다음과 같이 쓸 수 있음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3.7 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k-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최근접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이웃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: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게으른 학습 알고리즘</a:t>
            </a:r>
            <a:endParaRPr lang="ko-KR" altLang="en-US" dirty="0"/>
          </a:p>
        </p:txBody>
      </p:sp>
      <p:pic>
        <p:nvPicPr>
          <p:cNvPr id="1136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580" y="4005070"/>
            <a:ext cx="4105729" cy="103175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724644428"/>
      </p:ext>
    </p:extLst>
  </p:cSld>
  <p:clrMapOvr>
    <a:masterClrMapping/>
  </p:clrMapOvr>
</p:sld>
</file>

<file path=ppt/slides/slide2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335924" cy="4964629"/>
          </a:xfrm>
        </p:spPr>
        <p:txBody>
          <a:bodyPr>
            <a:normAutofit/>
          </a:bodyPr>
          <a:lstStyle/>
          <a:p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k-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최근접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이웃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: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게으른 학습 알고리즘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매개변수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p = 2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로 지정하면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유클리디안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거리가 되고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p = 1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로 지정하면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맨해튼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거리가 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사이킷런에는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다른 거리 측정 기준이 많으며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metric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매개변수로 지정할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다음 주소를 참고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3.7 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k-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최근접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이웃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: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게으른 학습 알고리즘</a:t>
            </a:r>
            <a:endParaRPr lang="ko-KR" altLang="en-US" dirty="0"/>
          </a:p>
        </p:txBody>
      </p:sp>
      <p:pic>
        <p:nvPicPr>
          <p:cNvPr id="1146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580" y="2910537"/>
            <a:ext cx="7141029" cy="5720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883355275"/>
      </p:ext>
    </p:extLst>
  </p:cSld>
  <p:clrMapOvr>
    <a:masterClrMapping/>
  </p:clrMapOvr>
</p:sld>
</file>

<file path=ppt/slides/slide2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8"/>
          <p:cNvSpPr>
            <a:spLocks noGrp="1"/>
          </p:cNvSpPr>
          <p:nvPr>
            <p:ph type="title"/>
          </p:nvPr>
        </p:nvSpPr>
        <p:spPr>
          <a:xfrm>
            <a:off x="531274" y="2564895"/>
            <a:ext cx="8081453" cy="800724"/>
          </a:xfrm>
        </p:spPr>
        <p:txBody>
          <a:bodyPr/>
          <a:lstStyle/>
          <a:p>
            <a:pPr algn="ctr"/>
            <a:r>
              <a:rPr lang="en-US" altLang="ko-KR" sz="2600" dirty="0" smtClean="0"/>
              <a:t>3.8 </a:t>
            </a:r>
            <a:r>
              <a:rPr lang="ko-KR" altLang="en-US" sz="2600" dirty="0" smtClean="0"/>
              <a:t>요약</a:t>
            </a:r>
            <a:endParaRPr lang="en-US" altLang="ko-KR" sz="26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D7BC1C-BEF1-FE43-BAF8-AEC9A285889D}" type="slidenum">
              <a:rPr lang="en-US" smtClean="0"/>
              <a:pPr/>
              <a:t>288</a:t>
            </a:fld>
            <a:endParaRPr lang="en-US" dirty="0"/>
          </a:p>
        </p:txBody>
      </p:sp>
      <p:cxnSp>
        <p:nvCxnSpPr>
          <p:cNvPr id="8" name="직선 연결선 7"/>
          <p:cNvCxnSpPr/>
          <p:nvPr/>
        </p:nvCxnSpPr>
        <p:spPr>
          <a:xfrm>
            <a:off x="1461222" y="3398841"/>
            <a:ext cx="6163949" cy="11869"/>
          </a:xfrm>
          <a:prstGeom prst="line">
            <a:avLst/>
          </a:prstGeom>
          <a:ln w="57150">
            <a:solidFill>
              <a:srgbClr val="E0A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54543"/>
      </p:ext>
    </p:extLst>
  </p:cSld>
  <p:clrMapOvr>
    <a:masterClrMapping/>
  </p:clrMapOvr>
</p:sld>
</file>

<file path=ppt/slides/slide2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335924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요약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장에서 선형 또는 비선형 문제에 적용할 수 있는 여러 종류의 머신 러닝 알고리즘을 배웠음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모델 해석이 중요할 때는 결정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트리가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사용하기 좋음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로지스틱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회귀는 확률적 경사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하강법을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사용한 온라인 학습뿐만 아니라 특정 이벤트 확률을 예측하는 것에도 사용할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서포트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벡터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머신은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강력한 선형 모델이지만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커널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트릭을 사용하여 비선형 문제에도 확장할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모델은 예측 성능을 높이기 위해 튜닝할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하이퍼파라미터가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많음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대조적으로 랜덤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포레스트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같은 앙상블 모델은 매개변수 튜닝이 많이 필요하지 않고 결정 트리만큼 쉽게 과대적합 되지 않음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실전에서 여러 종류의 문제에 적용하기 좋음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KNN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분류기는 게으른 학습을 통한 다른 종류의 분류 방식을 사용함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모델 훈련 없이 예측을 만들지만 예측 단계의 계산 비용이 높음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3.8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요약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500507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파이썬으로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퍼셉트론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학습 알고리즘 구현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이전 절에서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로젠블라트의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퍼셉트론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규칙이 어떻게 작동하는지 배웠음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파이썬으로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구현해 보자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그다음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장에서 소개한 붓꽃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데이터셋에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적용해 보자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2.2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파이썬으로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퍼셉트론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학습 알고리즘 구현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06080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335924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요약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적절한 학습 알고리즘을 선택하는 것보다 더 중요한 것은 훈련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데이터셋에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있는 가용한 데이터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어떤 알고리즘도 정보가 풍부하고 판단에 도움이 되는 특성 없이는 좋은 예측을 만들 수 없음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다음 장에서 강력한 머신 러닝 모델을 만들기 위해 필요한 데이터 전처리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특성 선택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차원 축소에 관한 중요한 개념을 설명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나중에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6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장에서 모델 성능을 평가 비교하고 여러 알고리즘을 세밀하게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튜닝하는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방법을 배우겠음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3.8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요약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457722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7010400" y="6548438"/>
            <a:ext cx="2133600" cy="292100"/>
          </a:xfrm>
          <a:prstGeom prst="rect">
            <a:avLst/>
          </a:prstGeom>
        </p:spPr>
        <p:txBody>
          <a:bodyPr>
            <a:normAutofit/>
          </a:bodyPr>
          <a:lstStyle/>
          <a:p>
            <a:fld id="{49D7BC1C-BEF1-FE43-BAF8-AEC9A285889D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424296" y="375829"/>
            <a:ext cx="8410623" cy="80649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/>
          <a:p>
            <a:pPr lvl="0" algn="ctr" defTabSz="457200">
              <a:spcBef>
                <a:spcPct val="0"/>
              </a:spcBef>
            </a:pPr>
            <a:r>
              <a:rPr kumimoji="0" lang="en-US" altLang="ko-KR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E0AC00"/>
                </a:solidFill>
                <a:effectLst/>
                <a:uLnTx/>
                <a:uFillTx/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rPr>
              <a:t>2</a:t>
            </a:r>
            <a:r>
              <a:rPr kumimoji="0" lang="ko-KR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E0AC00"/>
                </a:solidFill>
                <a:effectLst/>
                <a:uLnTx/>
                <a:uFillTx/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rPr>
              <a:t>장 </a:t>
            </a:r>
            <a:r>
              <a:rPr lang="ko-KR" altLang="en-US" sz="3200" b="1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rPr>
              <a:t>간단한 분류 알고리즘 훈련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KoPub돋움체_Pro Bold" panose="02020603020101020101" pitchFamily="18" charset="-127"/>
              <a:ea typeface="KoPub돋움체_Pro Bold" panose="02020603020101020101" pitchFamily="18" charset="-127"/>
              <a:cs typeface="+mj-cs"/>
            </a:endParaRPr>
          </a:p>
        </p:txBody>
      </p:sp>
      <p:cxnSp>
        <p:nvCxnSpPr>
          <p:cNvPr id="5" name="직선 연결선 4"/>
          <p:cNvCxnSpPr/>
          <p:nvPr/>
        </p:nvCxnSpPr>
        <p:spPr>
          <a:xfrm flipV="1">
            <a:off x="2079739" y="1182327"/>
            <a:ext cx="5020017" cy="10452"/>
          </a:xfrm>
          <a:prstGeom prst="line">
            <a:avLst/>
          </a:prstGeom>
          <a:ln w="57150">
            <a:solidFill>
              <a:srgbClr val="E0A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/>
          <p:cNvSpPr/>
          <p:nvPr/>
        </p:nvSpPr>
        <p:spPr>
          <a:xfrm>
            <a:off x="2159893" y="1643183"/>
            <a:ext cx="5926134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000" b="1" dirty="0" smtClean="0">
                <a:solidFill>
                  <a:srgbClr val="E0AC00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2.1</a:t>
            </a:r>
            <a:r>
              <a:rPr lang="en-US" altLang="ko-KR" sz="2000" b="1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</a:t>
            </a:r>
            <a:r>
              <a:rPr lang="ko-KR" altLang="en-US" sz="2000" b="1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인공 뉴런</a:t>
            </a:r>
            <a:r>
              <a:rPr lang="en-US" altLang="ko-KR" sz="2000" b="1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: </a:t>
            </a:r>
            <a:r>
              <a:rPr lang="ko-KR" altLang="en-US" sz="2000" b="1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초기 머신 러닝의 간단한 역사</a:t>
            </a:r>
            <a:endParaRPr lang="en-US" altLang="ko-KR" sz="2000" b="1" dirty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000" b="1" dirty="0" smtClean="0">
                <a:solidFill>
                  <a:srgbClr val="E0AC00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2.2 </a:t>
            </a:r>
            <a:r>
              <a:rPr lang="ko-KR" altLang="en-US" sz="2000" b="1" dirty="0" err="1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파이썬으로</a:t>
            </a:r>
            <a:r>
              <a:rPr lang="ko-KR" altLang="en-US" sz="2000" b="1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</a:t>
            </a:r>
            <a:r>
              <a:rPr lang="ko-KR" altLang="en-US" sz="2000" b="1" dirty="0" err="1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퍼셉트론</a:t>
            </a:r>
            <a:r>
              <a:rPr lang="ko-KR" altLang="en-US" sz="2000" b="1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학습 알고리즘 구현</a:t>
            </a:r>
            <a:endParaRPr lang="en-US" altLang="ko-KR" sz="2000" b="1" dirty="0" smtClean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000" b="1" dirty="0" smtClean="0">
                <a:solidFill>
                  <a:srgbClr val="E0AC00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2.3 </a:t>
            </a:r>
            <a:r>
              <a:rPr lang="ko-KR" altLang="en-US" sz="2000" b="1" dirty="0" err="1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적응형</a:t>
            </a:r>
            <a:r>
              <a:rPr lang="ko-KR" altLang="en-US" sz="2000" b="1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 선형 뉴런과 학습의 수렴</a:t>
            </a:r>
            <a:endParaRPr lang="en-US" altLang="ko-KR" sz="2000" b="1" dirty="0" smtClean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000" b="1" dirty="0" smtClean="0">
                <a:solidFill>
                  <a:srgbClr val="E0AC00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2.4 </a:t>
            </a:r>
            <a:r>
              <a:rPr lang="ko-KR" altLang="en-US" sz="2000" b="1" dirty="0" smtClean="0">
                <a:latin typeface="KoPub돋움체_Pro Bold" panose="02020603020101020101" pitchFamily="18" charset="-127"/>
                <a:ea typeface="KoPub돋움체_Pro Bold" panose="02020603020101020101" pitchFamily="18" charset="-127"/>
              </a:rPr>
              <a:t>요약</a:t>
            </a:r>
            <a:endParaRPr lang="en-US" altLang="ko-KR" sz="2000" b="1" dirty="0" smtClean="0">
              <a:latin typeface="KoPub돋움체_Pro Bold" panose="02020603020101020101" pitchFamily="18" charset="-127"/>
              <a:ea typeface="KoPub돋움체_Pro 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44252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객체 지향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퍼셉트론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API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객체 지향 방식을 사용하여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퍼셉트론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인터페이스를 가진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파이썬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클래스를 정의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Perceptron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객체를 초기화한 후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fit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메서드로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데이터에서 학습하고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별도의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predict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메서드로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예측을 만듦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관례에 따라 객체의 초기화 과정에서 생성하지 않고 다른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메서드를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호출하여 만든 속성은 밑줄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 _ 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을 추가함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예를 들어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self.w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_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와 같음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2.2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파이썬으로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퍼셉트론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학습 알고리즘 구현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76830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객체 지향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퍼셉트론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API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퍼셉트론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구현은 다음과 같음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2.2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파이썬으로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퍼셉트론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학습 알고리즘 구현</a:t>
            </a:r>
            <a:endParaRPr lang="ko-KR" altLang="en-US" dirty="0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580" y="2219253"/>
            <a:ext cx="4737463" cy="42438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918870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객체 지향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퍼셉트론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API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2.2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파이썬으로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퍼셉트론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학습 알고리즘 구현</a:t>
            </a:r>
            <a:endParaRPr lang="ko-KR" altLang="en-US" dirty="0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580" y="1988825"/>
            <a:ext cx="5994082" cy="33004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76436" y="5330031"/>
            <a:ext cx="3317781" cy="6571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124643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객체 지향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퍼셉트론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API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2.2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파이썬으로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퍼셉트론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학습 알고리즘 구현</a:t>
            </a:r>
            <a:endParaRPr lang="ko-KR" altLang="en-US" dirty="0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580" y="1988825"/>
            <a:ext cx="6385716" cy="45098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393603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객체 지향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퍼셉트론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API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2.2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파이썬으로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퍼셉트론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학습 알고리즘 구현</a:t>
            </a:r>
            <a:endParaRPr lang="ko-KR" altLang="en-US" dirty="0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57973" y="1873611"/>
            <a:ext cx="5609440" cy="44135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03144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객체 지향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퍼셉트론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API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2.2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파이썬으로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퍼셉트론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학습 알고리즘 구현</a:t>
            </a:r>
            <a:endParaRPr lang="ko-KR" altLang="en-US" dirty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580" y="1988825"/>
            <a:ext cx="6090789" cy="24264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006593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객체 지향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퍼셉트론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API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퍼셉트론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구현을 사용하여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학습률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eta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와 에포크 횟수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훈련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데이터셋을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반복하는 횟수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n_iter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로 새로운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Perceptron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객체를 초기화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fit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메서드에서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self.w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_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가중치를 벡터        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초기화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여기서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은 데이터셋에 있는 차원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특성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개수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벡터의 첫 번째 원소인 절편을 위해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을 더했음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즉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벡터의 첫 번째 원소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self.w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_[0]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앞서 언급한 절편임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2.2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파이썬으로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퍼셉트론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학습 알고리즘 구현</a:t>
            </a:r>
            <a:endParaRPr lang="ko-KR" altLang="en-US" dirty="0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226358" y="2449681"/>
            <a:ext cx="473741" cy="2810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70930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객체 지향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퍼셉트론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API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벡터는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rgen.normal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(loc=0.0, scale=0.01, size=1 +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X.shape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[1])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을 사용하여 표준 편차가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0.01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인 정규 분포에서 뽑은 랜덤한 작은 수를 담고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여기서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rgen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은 넘파이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난수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(random number)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생성기로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사용자가 지정한 랜덤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시드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(seed)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로 이전과 동일한 결과를 재현할 수 있음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2.2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파이썬으로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퍼셉트론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학습 알고리즘 구현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51603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객체 지향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퍼셉트론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API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가중치를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0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으로 초기화하지 않는 이유는 가중치가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0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아니어야 학습률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η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(eta)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가 분류 결과에 영향을 주기 때문임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가중치가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0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으로 초기화되어 있다면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학습률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파라미터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eta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가중치 벡터의 방향이 아니라 크기에만 영향을 미침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혹시 삼각법을 알고 있다면 벡터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v1=[1 2 3]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있을때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v1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과 벡터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v2=0.5×v1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사이 각은 다음 코드에서 보듯이 정확히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0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됨을 알 수 있음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2.2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파이썬으로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퍼셉트론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학습 알고리즘 구현</a:t>
            </a:r>
            <a:endParaRPr lang="ko-KR" altLang="en-US" dirty="0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580" y="3717035"/>
            <a:ext cx="6248763" cy="20498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399113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27831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객체 지향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퍼셉트론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API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np.arccos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함수는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역코사인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삼각 함수이고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np.linalg.norm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은 벡터 길이를 계산하는 함수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균등 분포가 아니라 정규 분포를 사용하고 표준 편차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0.01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을 선택한 것에는 특별한 이유가 없고 벡터의 모든 원소가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0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되는 것을 피하기 위해 랜덤한 작은 값을 얻기만 하면 됨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fit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메서드는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가중치를 초기화한 후 훈련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데이터셋에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있는 모든 개개의 샘플을 반복 순회하면서 이전 절에서 설명한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퍼셉트론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학습 규칙에 따라 가중치를 업데이트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2.2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파이썬으로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퍼셉트론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학습 알고리즘 구현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78078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8"/>
          <p:cNvSpPr>
            <a:spLocks noGrp="1"/>
          </p:cNvSpPr>
          <p:nvPr>
            <p:ph type="title"/>
          </p:nvPr>
        </p:nvSpPr>
        <p:spPr>
          <a:xfrm>
            <a:off x="531274" y="2564895"/>
            <a:ext cx="8081453" cy="800724"/>
          </a:xfrm>
        </p:spPr>
        <p:txBody>
          <a:bodyPr/>
          <a:lstStyle/>
          <a:p>
            <a:pPr algn="ctr"/>
            <a:r>
              <a:rPr lang="en-US" altLang="ko-KR" sz="2600" dirty="0" smtClean="0"/>
              <a:t>2.1 </a:t>
            </a:r>
            <a:r>
              <a:rPr lang="ko-KR" altLang="en-US" sz="2600" dirty="0" smtClean="0"/>
              <a:t>인공 뉴런</a:t>
            </a:r>
            <a:r>
              <a:rPr lang="en-US" altLang="ko-KR" sz="2600" dirty="0" smtClean="0"/>
              <a:t>: </a:t>
            </a:r>
            <a:r>
              <a:rPr lang="ko-KR" altLang="en-US" sz="2600" dirty="0" smtClean="0"/>
              <a:t>초기 머신 러닝의 간단한 역사</a:t>
            </a:r>
            <a:endParaRPr lang="en-US" altLang="ko-KR" sz="26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7010400" y="6548438"/>
            <a:ext cx="2133600" cy="292100"/>
          </a:xfrm>
          <a:prstGeom prst="rect">
            <a:avLst/>
          </a:prstGeom>
        </p:spPr>
        <p:txBody>
          <a:bodyPr>
            <a:normAutofit/>
          </a:bodyPr>
          <a:lstStyle/>
          <a:p>
            <a:fld id="{49D7BC1C-BEF1-FE43-BAF8-AEC9A285889D}" type="slidenum">
              <a:rPr lang="en-US" smtClean="0"/>
              <a:pPr/>
              <a:t>4</a:t>
            </a:fld>
            <a:endParaRPr lang="en-US" dirty="0"/>
          </a:p>
        </p:txBody>
      </p:sp>
      <p:cxnSp>
        <p:nvCxnSpPr>
          <p:cNvPr id="8" name="직선 연결선 7"/>
          <p:cNvCxnSpPr/>
          <p:nvPr/>
        </p:nvCxnSpPr>
        <p:spPr>
          <a:xfrm>
            <a:off x="1461222" y="3398841"/>
            <a:ext cx="6163949" cy="11869"/>
          </a:xfrm>
          <a:prstGeom prst="line">
            <a:avLst/>
          </a:prstGeom>
          <a:ln w="57150">
            <a:solidFill>
              <a:srgbClr val="E0A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15589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27831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객체 지향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퍼셉트론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API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클래스 레이블은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predict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메서드에서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예측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fit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메서드에서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훈련하는 동안 가중치를 업데이트하기 위해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predict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메서드를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호출하여 클래스 레이블에 대한 예측을 얻음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predict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메서드는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모델이 학습되고 난 후 새로운 데이터의 클래스 레이블을 예측하는 데도 사용할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에포크마다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self.errors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_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리스트에 잘못 분류된 횟수를 기록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나중에 훈련하는 동안 얼마나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퍼셉트론을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잘 수행했는지 분석할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net_input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메서드에서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사용한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np.dot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함수는 벡터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점곱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b="1" dirty="0" err="1" smtClean="0">
                <a:latin typeface="KoPub돋움체_Pro Light" pitchFamily="18" charset="-127"/>
                <a:ea typeface="KoPub돋움체_Pro Light" pitchFamily="18" charset="-127"/>
              </a:rPr>
              <a:t>w</a:t>
            </a:r>
            <a:r>
              <a:rPr lang="en-US" altLang="ko-KR" baseline="30000" dirty="0" err="1" smtClean="0">
                <a:latin typeface="KoPub돋움체_Pro Light" pitchFamily="18" charset="-127"/>
                <a:ea typeface="KoPub돋움체_Pro Light" pitchFamily="18" charset="-127"/>
              </a:rPr>
              <a:t>T</a:t>
            </a:r>
            <a:r>
              <a:rPr lang="en-US" altLang="ko-KR" b="1" dirty="0" err="1" smtClean="0">
                <a:latin typeface="KoPub돋움체_Pro Light" pitchFamily="18" charset="-127"/>
                <a:ea typeface="KoPub돋움체_Pro Light" pitchFamily="18" charset="-127"/>
              </a:rPr>
              <a:t>x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계산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2.2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파이썬으로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퍼셉트론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학습 알고리즘 구현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4216383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27831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붓꽃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데이터셋에서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퍼셉트론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훈련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앞서 만든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퍼셉트론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구현을 테스트하기 위해 두 개의 특성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차원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만 사용하여 이 장의 나머지 예제를 만들겠음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퍼셉트론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규칙이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2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차원에 국한된 것은 아니지만 학습 목적으로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산점도에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훈련 모델의 결정 경계를 그리기 위해 꽃받침 길이와 꽃잎 길이만 사용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퍼셉트론이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이진 분류기이기 때문에 붓꽃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데이터셋에서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두 개의 꽃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Setosa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와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Versicolor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만 사용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퍼셉트론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알고리즘은 다중 클래스 분류로 확장할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예를 들어 </a:t>
            </a:r>
            <a:r>
              <a:rPr lang="ko-KR" altLang="en-US" b="1" dirty="0" smtClean="0">
                <a:latin typeface="KoPub돋움체_Pro Light" pitchFamily="18" charset="-127"/>
                <a:ea typeface="KoPub돋움체_Pro Light" pitchFamily="18" charset="-127"/>
              </a:rPr>
              <a:t>일대다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(One-versus-All, </a:t>
            </a:r>
            <a:r>
              <a:rPr lang="en-US" altLang="ko-KR" dirty="0" err="1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OvA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전략을 사용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2.2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파이썬으로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퍼셉트론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학습 알고리즘 구현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9789689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278316" cy="4964629"/>
          </a:xfrm>
        </p:spPr>
        <p:txBody>
          <a:bodyPr/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붓꽃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데이터셋에서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퍼셉트론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훈련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먼저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pandas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라이브러리를 사용하여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UCI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머신 러닝 저장소에서 붓꽃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데이터셋을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DataFrame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객체로 직접 로드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(load)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데이터가 제대로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로드되었는지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확인하기 위해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tail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메서드로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마지막 다섯 줄을 출력해 보자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2.2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파이썬으로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퍼셉트론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학습 알고리즘 구현</a:t>
            </a:r>
            <a:endParaRPr lang="ko-KR" altLang="en-US" dirty="0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71600" y="3284984"/>
            <a:ext cx="7141832" cy="31375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61433039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2.2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파이썬으로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퍼셉트론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학습 알고리즘 구현</a:t>
            </a:r>
            <a:endParaRPr lang="ko-KR" altLang="en-US" dirty="0"/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597117" y="1530856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/>
              <a:t> </a:t>
            </a:r>
            <a:r>
              <a:rPr lang="ko-KR" altLang="en-US" sz="1600" b="1" dirty="0" smtClean="0"/>
              <a:t>그림 </a:t>
            </a:r>
            <a:r>
              <a:rPr lang="en-US" altLang="ko-KR" sz="1600" b="1" dirty="0" smtClean="0"/>
              <a:t>2-5 </a:t>
            </a:r>
            <a:r>
              <a:rPr lang="ko-KR" altLang="en-US" sz="1600" b="1" dirty="0" smtClean="0"/>
              <a:t>붓꽃 </a:t>
            </a:r>
            <a:r>
              <a:rPr lang="ko-KR" altLang="en-US" sz="1600" b="1" dirty="0" err="1" smtClean="0"/>
              <a:t>데이터셋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7117" y="1873611"/>
            <a:ext cx="5994063" cy="32470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38112343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278316" cy="4964629"/>
          </a:xfrm>
        </p:spPr>
        <p:txBody>
          <a:bodyPr/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붓꽃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데이터셋에서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퍼셉트론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훈련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그다음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50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개의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Iris-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setosa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50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개의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Iris-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versicolor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꽃에 해당하는 처음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100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개의 클래스 레이블을 추출함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클래스 레이블을 두 개의 정수 클래스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1(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versicolor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-1(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setosa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로 바꾼 후 벡터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y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 저장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판다스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DataFrame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의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values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속성은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넘파이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배열을 반환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2.2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파이썬으로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퍼셉트론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학습 알고리즘 구현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3791774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278316" cy="4964629"/>
          </a:xfrm>
        </p:spPr>
        <p:txBody>
          <a:bodyPr/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붓꽃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데이터셋에서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퍼셉트론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훈련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비슷하게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100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개의 훈련 샘플에서 첫 번째 특성 열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꽃받침 길이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과 세 번째 특성 열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꽃잎 길이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을 추출하여 특성 행렬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X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 저장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2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차원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산점도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(scatter plot)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로 시각화해 보자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2.2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파이썬으로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퍼셉트론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학습 알고리즘 구현</a:t>
            </a:r>
            <a:endParaRPr lang="ko-KR" altLang="en-US" dirty="0"/>
          </a:p>
        </p:txBody>
      </p:sp>
      <p:pic>
        <p:nvPicPr>
          <p:cNvPr id="2765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580" y="2852930"/>
            <a:ext cx="6351925" cy="33096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04516790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278316" cy="4964629"/>
          </a:xfrm>
        </p:spPr>
        <p:txBody>
          <a:bodyPr/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붓꽃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데이터셋에서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퍼셉트론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훈련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2.2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파이썬으로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퍼셉트론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학습 알고리즘 구현</a:t>
            </a:r>
            <a:endParaRPr lang="ko-KR" altLang="en-US" dirty="0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580" y="1873611"/>
            <a:ext cx="6073276" cy="13608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67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15580" y="3256179"/>
            <a:ext cx="6492784" cy="17147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73978946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278316" cy="4964629"/>
          </a:xfrm>
        </p:spPr>
        <p:txBody>
          <a:bodyPr/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붓꽃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데이터셋에서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퍼셉트론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훈련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코드를 실행하면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산점도를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그림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2- 6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과 같이 그림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2.2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파이썬으로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퍼셉트론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학습 알고리즘 구현</a:t>
            </a:r>
            <a:endParaRPr lang="ko-KR" altLang="en-US" dirty="0"/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597117" y="2222140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/>
              <a:t> </a:t>
            </a:r>
            <a:r>
              <a:rPr lang="ko-KR" altLang="en-US" sz="1600" b="1" dirty="0" smtClean="0"/>
              <a:t>그림 </a:t>
            </a:r>
            <a:r>
              <a:rPr lang="en-US" altLang="ko-KR" sz="1600" b="1" dirty="0" smtClean="0"/>
              <a:t>2- 6 </a:t>
            </a:r>
            <a:r>
              <a:rPr lang="ko-KR" altLang="en-US" sz="1600" b="1" dirty="0" smtClean="0"/>
              <a:t>붓꽃 </a:t>
            </a:r>
            <a:r>
              <a:rPr lang="ko-KR" altLang="en-US" sz="1600" b="1" dirty="0" err="1" smtClean="0"/>
              <a:t>데이터셋의</a:t>
            </a:r>
            <a:r>
              <a:rPr lang="ko-KR" altLang="en-US" sz="1600" b="1" dirty="0" smtClean="0"/>
              <a:t> </a:t>
            </a:r>
            <a:r>
              <a:rPr lang="ko-KR" altLang="en-US" sz="1600" b="1" dirty="0" err="1" smtClean="0"/>
              <a:t>산점도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10" y="2564895"/>
            <a:ext cx="5509774" cy="38145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53901988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278316" cy="4964629"/>
          </a:xfrm>
        </p:spPr>
        <p:txBody>
          <a:bodyPr/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붓꽃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데이터셋에서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퍼셉트론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훈련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산점도는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붓꽃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데이터셋에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있는 샘플들이 꽃받침 길이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(cm)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와 꽃잎 길이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(cm)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두 개의 특성 축을 따라 분포된 형태를 보여 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이런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2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차원 부분 공간에서는 선형 결정 경계로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Setosa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와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Versicolor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꽃을 구분하기 충분할 것 같음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퍼셉트론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같은 선형 분류기가 이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데이터셋의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꽃을 완벽하게 분류할 것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2.2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파이썬으로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퍼셉트론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학습 알고리즘 구현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0934077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278316" cy="4964629"/>
          </a:xfrm>
        </p:spPr>
        <p:txBody>
          <a:bodyPr/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붓꽃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데이터셋에서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퍼셉트론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훈련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이제 붓꽃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데이터셋에서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추출한 일부 데이터에서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퍼셉트론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알고리즘을 훈련해 보자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에포크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대비 잘못 분류된 오차를 그래프로 그려서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알고리즘이 수렴하여 두 붓꽃 클래스를 구분하는 결정 경계를 찾는지 확인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2.2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파이썬으로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퍼셉트론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학습 알고리즘 구현</a:t>
            </a:r>
            <a:endParaRPr lang="ko-KR" altLang="en-US" dirty="0"/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616" y="3501008"/>
            <a:ext cx="5426166" cy="26377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7614724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인공 뉴런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: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초기 머신 러닝의 간단한 역사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퍼셉트론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en-US" altLang="ko-KR" dirty="0" err="1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perceptron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과 이와 관련된 알고리즘을 자세히 설명하기 전에 초창기 머신 러닝을 간단히 둘러보자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AI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설계하기 위해 생물학적 뇌가 동작하는 방식을 이해하려는 시도로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1943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년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워렌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맥컬록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(Warren McCulloch)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과 월터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피츠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(Walter Pitts)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처음으로 간소화된 뇌의 뉴런 개념을 발표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이를 </a:t>
            </a:r>
            <a:r>
              <a:rPr lang="ko-KR" altLang="en-US" b="1" dirty="0" smtClean="0">
                <a:latin typeface="KoPub돋움체_Pro Light" pitchFamily="18" charset="-127"/>
                <a:ea typeface="KoPub돋움체_Pro Light" pitchFamily="18" charset="-127"/>
              </a:rPr>
              <a:t>맥컬록</a:t>
            </a:r>
            <a:r>
              <a:rPr lang="en-US" altLang="ko-KR" b="1" dirty="0" smtClean="0">
                <a:latin typeface="KoPub돋움체_Pro Light" pitchFamily="18" charset="-127"/>
                <a:ea typeface="KoPub돋움체_Pro Light" pitchFamily="18" charset="-127"/>
              </a:rPr>
              <a:t>-</a:t>
            </a:r>
            <a:r>
              <a:rPr lang="ko-KR" altLang="en-US" b="1" dirty="0" err="1" smtClean="0">
                <a:latin typeface="KoPub돋움체_Pro Light" pitchFamily="18" charset="-127"/>
                <a:ea typeface="KoPub돋움체_Pro Light" pitchFamily="18" charset="-127"/>
              </a:rPr>
              <a:t>피츠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(MCP)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뉴런이라고 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뉴런들은 뇌의 신경 세포와 서로 연결되어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그림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2-1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과 같이 화학적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·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전기적 신호를 처리하고 전달하는 데 관여함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2.1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인공 뉴런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: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초기 머신 러닝의 간단한 역사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231049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278316" cy="4964629"/>
          </a:xfrm>
        </p:spPr>
        <p:txBody>
          <a:bodyPr/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붓꽃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데이터셋에서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퍼셉트론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훈련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코드를 실행하면 그림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2-7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과 같이 에포크 대비 잘못 분류된 오차를 그래프로 보여 줌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2.2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파이썬으로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퍼셉트론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학습 알고리즘 구현</a:t>
            </a:r>
            <a:endParaRPr lang="ko-KR" altLang="en-US" dirty="0"/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611560" y="2492896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/>
              <a:t> </a:t>
            </a:r>
            <a:r>
              <a:rPr lang="ko-KR" altLang="en-US" sz="1600" b="1" dirty="0" smtClean="0"/>
              <a:t>그림 </a:t>
            </a:r>
            <a:r>
              <a:rPr lang="en-US" altLang="ko-KR" sz="1600" b="1" dirty="0" smtClean="0"/>
              <a:t>2-7 </a:t>
            </a:r>
            <a:r>
              <a:rPr lang="ko-KR" altLang="en-US" sz="1600" b="1" dirty="0" err="1" smtClean="0"/>
              <a:t>퍼셉트론의</a:t>
            </a:r>
            <a:r>
              <a:rPr lang="ko-KR" altLang="en-US" sz="1600" b="1" dirty="0" smtClean="0"/>
              <a:t> </a:t>
            </a:r>
            <a:r>
              <a:rPr lang="ko-KR" altLang="en-US" sz="1600" b="1" dirty="0" err="1" smtClean="0"/>
              <a:t>에포크</a:t>
            </a:r>
            <a:r>
              <a:rPr lang="ko-KR" altLang="en-US" sz="1600" b="1" dirty="0" smtClean="0"/>
              <a:t> 대비 오차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99592" y="2989979"/>
            <a:ext cx="5800330" cy="38839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07451389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278316" cy="4964629"/>
          </a:xfrm>
        </p:spPr>
        <p:txBody>
          <a:bodyPr/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붓꽃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데이터셋에서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퍼셉트론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훈련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그림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2-7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에서 볼 수 있듯이 퍼셉트론은 여섯 번째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에포크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이후에 수렴했고 훈련 샘플을 완벽하게 분류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간단한 함수를 만들어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2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차원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데이터셋의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결정 경계를 시각화해 보자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2.2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파이썬으로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퍼셉트론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학습 알고리즘 구현</a:t>
            </a:r>
            <a:endParaRPr lang="ko-KR" altLang="en-US" dirty="0"/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580" y="2904850"/>
            <a:ext cx="6699362" cy="28284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28519496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278316" cy="4964629"/>
          </a:xfrm>
        </p:spPr>
        <p:txBody>
          <a:bodyPr/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붓꽃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데이터셋에서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퍼셉트론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훈련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2.2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파이썬으로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퍼셉트론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학습 알고리즘 구현</a:t>
            </a:r>
            <a:endParaRPr lang="ko-KR" altLang="en-US" dirty="0"/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580" y="1988825"/>
            <a:ext cx="6265817" cy="30937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49979415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278316" cy="4964629"/>
          </a:xfrm>
        </p:spPr>
        <p:txBody>
          <a:bodyPr/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붓꽃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데이터셋에서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퍼셉트론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훈련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2.2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파이썬으로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퍼셉트론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학습 알고리즘 구현</a:t>
            </a:r>
            <a:endParaRPr lang="ko-KR" altLang="en-US" dirty="0"/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580" y="2046432"/>
            <a:ext cx="4277904" cy="29910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76263548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27831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붓꽃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데이터셋에서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퍼셉트론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훈련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먼저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colors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markers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정의하고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ListedColormap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을 사용하여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colors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리스트에서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컬러맵을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만듦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두 특성의 최솟값과 최댓값을 찾고 이 벡터로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넘파이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meshgrid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그리드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(grid)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배열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xx1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xx2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쌍을 만듦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두 특성의 차원에서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퍼셉트론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분류기를 훈련했기 때문에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그리드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배열을 펼치고 훈련 데이터와 같은 개수의 열이 되도록 행렬을 만듦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predict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메서드로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그리드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각 포인트에 대응하는 클래스 레이블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Z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예측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2.2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파이썬으로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퍼셉트론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학습 알고리즘 구현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3148405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278316" cy="4964629"/>
          </a:xfrm>
        </p:spPr>
        <p:txBody>
          <a:bodyPr/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붓꽃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데이터셋에서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퍼셉트론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훈련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클래스 레이블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Z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xx1, xx2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같은 차원의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그리드로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크기를 변경한 후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맷플롯립의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contourf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함수로 등고선 그래프를 그림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그리드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배열에 대해 예측한 클래스를 각기 다른 색깔로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매핑하여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결정 영역을 나타냄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2.2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파이썬으로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퍼셉트론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학습 알고리즘 구현</a:t>
            </a:r>
            <a:endParaRPr lang="ko-KR" altLang="en-US" dirty="0"/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57973" y="2852930"/>
            <a:ext cx="5929449" cy="19964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58116326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278316" cy="4964629"/>
          </a:xfrm>
        </p:spPr>
        <p:txBody>
          <a:bodyPr/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붓꽃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데이터셋에서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퍼셉트론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훈련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코드를 실행하면 그림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2-8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과 같이 결정 경계 그래프를 그림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2.2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파이썬으로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퍼셉트론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학습 알고리즘 구현</a:t>
            </a:r>
            <a:endParaRPr lang="ko-KR" altLang="en-US" dirty="0"/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597117" y="2222140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 smtClean="0"/>
              <a:t> 그림 </a:t>
            </a:r>
            <a:r>
              <a:rPr lang="en-US" altLang="ko-KR" sz="1600" b="1" dirty="0" smtClean="0"/>
              <a:t>2-8 </a:t>
            </a:r>
            <a:r>
              <a:rPr lang="ko-KR" altLang="en-US" sz="1600" b="1" dirty="0" err="1" smtClean="0"/>
              <a:t>퍼셉트론이</a:t>
            </a:r>
            <a:r>
              <a:rPr lang="ko-KR" altLang="en-US" sz="1600" b="1" dirty="0" smtClean="0"/>
              <a:t> 만든 붓꽃 </a:t>
            </a:r>
            <a:r>
              <a:rPr lang="ko-KR" altLang="en-US" sz="1600" b="1" dirty="0" err="1" smtClean="0"/>
              <a:t>데이터셋의</a:t>
            </a:r>
            <a:r>
              <a:rPr lang="ko-KR" altLang="en-US" sz="1600" b="1" dirty="0" smtClean="0"/>
              <a:t> 결정 경계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4724" y="2622502"/>
            <a:ext cx="5805714" cy="39583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24624966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278316" cy="4964629"/>
          </a:xfrm>
        </p:spPr>
        <p:txBody>
          <a:bodyPr/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붓꽃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데이터셋에서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퍼셉트론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훈련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그림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2-8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에서 볼 수 있듯이 퍼셉트론이 학습한 결정 경계는 두 개의 붓꽃으로 구성된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데이터셋의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모든 샘플을 완벽하게 분류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2.2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파이썬으로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퍼셉트론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학습 알고리즘 구현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43679652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8"/>
          <p:cNvSpPr>
            <a:spLocks noGrp="1"/>
          </p:cNvSpPr>
          <p:nvPr>
            <p:ph type="title"/>
          </p:nvPr>
        </p:nvSpPr>
        <p:spPr>
          <a:xfrm>
            <a:off x="531274" y="2564895"/>
            <a:ext cx="8081453" cy="800724"/>
          </a:xfrm>
        </p:spPr>
        <p:txBody>
          <a:bodyPr/>
          <a:lstStyle/>
          <a:p>
            <a:pPr algn="ctr"/>
            <a:r>
              <a:rPr lang="en-US" altLang="ko-KR" sz="2600" dirty="0" smtClean="0"/>
              <a:t>2.3 </a:t>
            </a:r>
            <a:r>
              <a:rPr lang="ko-KR" altLang="en-US" sz="2600" dirty="0" err="1" smtClean="0"/>
              <a:t>적응형</a:t>
            </a:r>
            <a:r>
              <a:rPr lang="ko-KR" altLang="en-US" sz="2600" dirty="0" smtClean="0"/>
              <a:t> 선형 뉴런과 학습의 수렴</a:t>
            </a:r>
            <a:endParaRPr lang="en-US" altLang="ko-KR" sz="26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>
          <a:xfrm>
            <a:off x="7010400" y="6548438"/>
            <a:ext cx="2133600" cy="292100"/>
          </a:xfrm>
          <a:prstGeom prst="rect">
            <a:avLst/>
          </a:prstGeom>
        </p:spPr>
        <p:txBody>
          <a:bodyPr>
            <a:normAutofit/>
          </a:bodyPr>
          <a:lstStyle/>
          <a:p>
            <a:fld id="{49D7BC1C-BEF1-FE43-BAF8-AEC9A285889D}" type="slidenum">
              <a:rPr lang="en-US" smtClean="0"/>
              <a:pPr/>
              <a:t>58</a:t>
            </a:fld>
            <a:endParaRPr lang="en-US" dirty="0"/>
          </a:p>
        </p:txBody>
      </p:sp>
      <p:cxnSp>
        <p:nvCxnSpPr>
          <p:cNvPr id="8" name="직선 연결선 7"/>
          <p:cNvCxnSpPr/>
          <p:nvPr/>
        </p:nvCxnSpPr>
        <p:spPr>
          <a:xfrm>
            <a:off x="1461222" y="3398841"/>
            <a:ext cx="6163949" cy="11869"/>
          </a:xfrm>
          <a:prstGeom prst="line">
            <a:avLst/>
          </a:prstGeom>
          <a:ln w="57150">
            <a:solidFill>
              <a:srgbClr val="E0AC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909245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278316" cy="4964629"/>
          </a:xfrm>
        </p:spPr>
        <p:txBody>
          <a:bodyPr/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적응형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선형 뉴런과 학습의 수렴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절에서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단일층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신경망의 또 다른 종류인 </a:t>
            </a:r>
            <a:r>
              <a:rPr lang="ko-KR" altLang="en-US" b="1" dirty="0" err="1" smtClean="0">
                <a:latin typeface="KoPub돋움체_Pro Light" pitchFamily="18" charset="-127"/>
                <a:ea typeface="KoPub돋움체_Pro Light" pitchFamily="18" charset="-127"/>
              </a:rPr>
              <a:t>적응형</a:t>
            </a:r>
            <a:r>
              <a:rPr lang="ko-KR" altLang="en-US" b="1" dirty="0" smtClean="0">
                <a:latin typeface="KoPub돋움체_Pro Light" pitchFamily="18" charset="-127"/>
                <a:ea typeface="KoPub돋움체_Pro Light" pitchFamily="18" charset="-127"/>
              </a:rPr>
              <a:t> 선형 뉴런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en-US" altLang="ko-KR" dirty="0" err="1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ADAptive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err="1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LInear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err="1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NEuron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, ADALINE)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을 살펴보자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버나드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위드로우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(Bernard </a:t>
            </a:r>
            <a:r>
              <a:rPr lang="en-US" altLang="ko-KR" dirty="0" err="1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Widrow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와 그의 박사 과정 학생인 테드 호프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en-US" altLang="ko-KR" dirty="0" err="1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Tedd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 Hoff)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가 프랑크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로젠블라트의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퍼셉트론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알고리즘 이후 채 몇 년이 지나지 않아 </a:t>
            </a:r>
            <a:r>
              <a:rPr lang="ko-KR" altLang="en-US" b="1" dirty="0" err="1" smtClean="0">
                <a:latin typeface="KoPub돋움체_Pro Light" pitchFamily="18" charset="-127"/>
                <a:ea typeface="KoPub돋움체_Pro Light" pitchFamily="18" charset="-127"/>
              </a:rPr>
              <a:t>아달린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en-US" altLang="ko-KR" dirty="0" err="1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Adaline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을 발표</a:t>
            </a: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아달린은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퍼셉트론의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향상된 버전으로 볼 수 있음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2.3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적응형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선형 뉴런과 학습의 수렴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62697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2.1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인공 뉴런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: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초기 머신 러닝의 간단한 역사</a:t>
            </a:r>
            <a:endParaRPr lang="ko-KR" altLang="en-US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597117" y="1530856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/>
              <a:t> </a:t>
            </a:r>
            <a:r>
              <a:rPr lang="ko-KR" altLang="en-US" sz="1600" b="1" dirty="0" smtClean="0"/>
              <a:t>그림 </a:t>
            </a:r>
            <a:r>
              <a:rPr lang="en-US" altLang="ko-KR" sz="1600" b="1" dirty="0" smtClean="0"/>
              <a:t>2-1 </a:t>
            </a:r>
            <a:r>
              <a:rPr lang="ko-KR" altLang="en-US" sz="1600" b="1" dirty="0" smtClean="0"/>
              <a:t>뇌의 신경 세포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7116" y="1873611"/>
            <a:ext cx="7510563" cy="29115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288078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27831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적응형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선형 뉴런과 학습의 수렴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아달린은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연속 함수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(continuous function)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로 비용 함수를 정의하고 최소화하는 핵심 개념을 보여 주기 때문에 아주 흥미로움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로지스틱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회귀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(logistic regression)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서포트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벡터 머신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(support vector machine)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같은 분류를 위한 고급 머신 러닝 모델과 회귀 모델을 이해하는데 도움이 될 것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아달린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규칙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위드로우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-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호프 규칙이라고도 함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과 로젠블라트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퍼셉트론의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가장 큰 차이점은 가중치를 업데이트하는데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퍼셉트론처럼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단위 계단 함수 대신 선형 활성화 함수를 사용하는 것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2.3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적응형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선형 뉴런과 학습의 수렴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7616632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278316" cy="4964629"/>
          </a:xfrm>
        </p:spPr>
        <p:txBody>
          <a:bodyPr/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적응형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선형 뉴런과 학습의 수렴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아달린에서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선형 활성화 함수        는 단순한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항등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함수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(identity function)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즉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다음과 같음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선형 활성화 함수가 가중치 학습에 사용되지만 최종 예측을 만드는 데 여전히 임계 함수를 사용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앞서 보았던 단위 계단 함수와 비슷함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2.3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적응형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선형 뉴런과 학습의 수렴</a:t>
            </a:r>
            <a:endParaRPr lang="ko-KR" altLang="en-US" dirty="0"/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067944" y="1844824"/>
            <a:ext cx="454660" cy="300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789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73187" y="2507288"/>
            <a:ext cx="2287270" cy="5340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19964029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278316" cy="4964629"/>
          </a:xfrm>
        </p:spPr>
        <p:txBody>
          <a:bodyPr/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적응형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선형 뉴런과 학습의 수렴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퍼셉트론과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아달린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알고리즘의 주요 차이점을 그림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2-9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 나타냈음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2.3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적응형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선형 뉴런과 학습의 수렴</a:t>
            </a:r>
            <a:endParaRPr lang="ko-KR" altLang="en-US" dirty="0"/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597117" y="2222140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 smtClean="0"/>
              <a:t> 그림 </a:t>
            </a:r>
            <a:r>
              <a:rPr lang="en-US" altLang="ko-KR" sz="1600" b="1" dirty="0" smtClean="0"/>
              <a:t>2-9 </a:t>
            </a:r>
            <a:r>
              <a:rPr lang="ko-KR" altLang="en-US" sz="1600" b="1" dirty="0" err="1" smtClean="0"/>
              <a:t>퍼셉트론과</a:t>
            </a:r>
            <a:r>
              <a:rPr lang="ko-KR" altLang="en-US" sz="1600" b="1" dirty="0" smtClean="0"/>
              <a:t> </a:t>
            </a:r>
            <a:r>
              <a:rPr lang="ko-KR" altLang="en-US" sz="1600" b="1" dirty="0" err="1" smtClean="0"/>
              <a:t>아달린</a:t>
            </a:r>
            <a:r>
              <a:rPr lang="ko-KR" altLang="en-US" sz="1600" b="1" dirty="0" smtClean="0"/>
              <a:t> 알고리즘의 비교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97117" y="2621280"/>
            <a:ext cx="5410634" cy="39509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91370009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278316" cy="4964629"/>
          </a:xfrm>
        </p:spPr>
        <p:txBody>
          <a:bodyPr/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적응형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선형 뉴런과 학습의 수렴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아달린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알고리즘은 진짜 클래스 레이블과 선형 활성화 함수의 실수 출력 값을 비교하여 모델의 오차를 계산하고 가중치를 업데이트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반대로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퍼셉트론은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진짜 클래스 레이블과 예측 클래스 레이블을 비교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2.3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적응형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선형 뉴런과 학습의 수렴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5889480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278316" cy="4964629"/>
          </a:xfrm>
        </p:spPr>
        <p:txBody>
          <a:bodyPr/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경사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하강법으로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비용 함수 최소화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지도 학습 알고리즘의 핵심 구성 요소 중 하나는 학습 과정 동안 최적화하기 위해 정의한 </a:t>
            </a:r>
            <a:r>
              <a:rPr lang="ko-KR" altLang="en-US" b="1" dirty="0" smtClean="0">
                <a:latin typeface="KoPub돋움체_Pro Light" pitchFamily="18" charset="-127"/>
                <a:ea typeface="KoPub돋움체_Pro Light" pitchFamily="18" charset="-127"/>
              </a:rPr>
              <a:t>목적 함수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(object function)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종종 최소화하려는 비용 함수가 목적 함수가 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아달린은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계산된 출력과 진짜 클래스 레이블 사이의 </a:t>
            </a:r>
            <a:r>
              <a:rPr lang="ko-KR" altLang="en-US" b="1" dirty="0" smtClean="0">
                <a:latin typeface="KoPub돋움체_Pro Light" pitchFamily="18" charset="-127"/>
                <a:ea typeface="KoPub돋움체_Pro Light" pitchFamily="18" charset="-127"/>
              </a:rPr>
              <a:t>제곱 </a:t>
            </a:r>
            <a:r>
              <a:rPr lang="ko-KR" altLang="en-US" b="1" dirty="0" err="1" smtClean="0">
                <a:latin typeface="KoPub돋움체_Pro Light" pitchFamily="18" charset="-127"/>
                <a:ea typeface="KoPub돋움체_Pro Light" pitchFamily="18" charset="-127"/>
              </a:rPr>
              <a:t>오차합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(Sum of Squared Errors, SSE)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으로 가중치를 학습하기 위한 비용 함수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J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정의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2.3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적응형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선형 뉴런과 학습의 수렴</a:t>
            </a:r>
            <a:endParaRPr lang="ko-KR" altLang="en-US" dirty="0"/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580" y="3429000"/>
            <a:ext cx="3974011" cy="8639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57721415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27831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경사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하강법으로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비용 함수 최소화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   항은 다음 문단에서 설명할 가중치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파라미터에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대한 비용 함수 또는 손실 함수의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그레이디언트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(gradient)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간소하게 만들려고 편의상 추가한 것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단위 계단 함수 대신 연속적인 선형 활성화 함수를 사용하는 장점은 비용 함수가 미분 가능해진다는 것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비용 함수의 또 다른 장점은 볼록 함수라는 것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간단하지만 강력한 최적화 알고리즘인 </a:t>
            </a:r>
            <a:r>
              <a:rPr lang="ko-KR" altLang="en-US" b="1" dirty="0" smtClean="0">
                <a:latin typeface="KoPub돋움체_Pro Light" pitchFamily="18" charset="-127"/>
                <a:ea typeface="KoPub돋움체_Pro Light" pitchFamily="18" charset="-127"/>
              </a:rPr>
              <a:t>경사 </a:t>
            </a:r>
            <a:r>
              <a:rPr lang="ko-KR" altLang="en-US" b="1" dirty="0" err="1" smtClean="0">
                <a:latin typeface="KoPub돋움체_Pro Light" pitchFamily="18" charset="-127"/>
                <a:ea typeface="KoPub돋움체_Pro Light" pitchFamily="18" charset="-127"/>
              </a:rPr>
              <a:t>하강법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(gradient descent)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을 적용하여 붓꽃 데이터셋의 샘플을 분류하도록 비용 함수를 최소화하는 가중치를 찾을 수 있음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2.3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적응형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선형 뉴런과 학습의 수렴</a:t>
            </a:r>
            <a:endParaRPr lang="ko-KR" altLang="en-US" dirty="0"/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73187" y="1758397"/>
            <a:ext cx="167933" cy="4227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50187424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278316" cy="4964629"/>
          </a:xfrm>
        </p:spPr>
        <p:txBody>
          <a:bodyPr/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경사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하강법으로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비용 함수 최소화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그림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2-10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에서는 경사 하강법 이면에 있는 핵심 아이디어를 지역 또는 전역 최솟값에 도달할 때까지 언덕을 내려오는 것으로 묘사하고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각 반복에서 경사의 반대 방향으로 진행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진행 크기는 경사의 기울기와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학습률로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결정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2.3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적응형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선형 뉴런과 학습의 수렴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3868747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2.3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적응형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선형 뉴런과 학습의 수렴</a:t>
            </a:r>
            <a:endParaRPr lang="ko-KR" altLang="en-US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597117" y="1530856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 smtClean="0"/>
              <a:t> 그림 </a:t>
            </a:r>
            <a:r>
              <a:rPr lang="en-US" altLang="ko-KR" sz="1600" b="1" dirty="0" smtClean="0"/>
              <a:t>2-10 </a:t>
            </a:r>
            <a:r>
              <a:rPr lang="ko-KR" altLang="en-US" sz="1600" b="1" dirty="0" smtClean="0"/>
              <a:t>경사 </a:t>
            </a:r>
            <a:r>
              <a:rPr lang="ko-KR" altLang="en-US" sz="1600" b="1" dirty="0" err="1" smtClean="0"/>
              <a:t>하강법</a:t>
            </a:r>
            <a:r>
              <a:rPr lang="ko-KR" altLang="en-US" sz="1600" b="1" dirty="0" smtClean="0"/>
              <a:t> 알고리즘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4724" y="1988825"/>
            <a:ext cx="5812825" cy="36156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34473416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278316" cy="4964629"/>
          </a:xfrm>
        </p:spPr>
        <p:txBody>
          <a:bodyPr/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경사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하강법으로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비용 함수 최소화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경사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하강법을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사용하면 비용 함수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J(</a:t>
            </a:r>
            <a:r>
              <a:rPr lang="en-US" altLang="ko-KR" b="1" dirty="0" smtClean="0">
                <a:latin typeface="KoPub돋움체_Pro Light" pitchFamily="18" charset="-127"/>
                <a:ea typeface="KoPub돋움체_Pro Light" pitchFamily="18" charset="-127"/>
              </a:rPr>
              <a:t>w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의 그레이디언트 ∇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J(</a:t>
            </a:r>
            <a:r>
              <a:rPr lang="en-US" altLang="ko-KR" b="1" dirty="0" smtClean="0">
                <a:latin typeface="KoPub돋움체_Pro Light" pitchFamily="18" charset="-127"/>
                <a:ea typeface="KoPub돋움체_Pro Light" pitchFamily="18" charset="-127"/>
              </a:rPr>
              <a:t>w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반대 방향으로 조금씩 가중치를 업데이트할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가중치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변화량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Δ</a:t>
            </a:r>
            <a:r>
              <a:rPr lang="en-US" altLang="ko-KR" b="1" dirty="0" err="1" smtClean="0">
                <a:latin typeface="KoPub돋움체_Pro Light" pitchFamily="18" charset="-127"/>
                <a:ea typeface="KoPub돋움체_Pro Light" pitchFamily="18" charset="-127"/>
              </a:rPr>
              <a:t>w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음수의 그레이디언트에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학습률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η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곱한 것으로 정의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2.3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적응형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선형 뉴런과 학습의 수렴</a:t>
            </a:r>
            <a:endParaRPr lang="ko-KR" altLang="en-US" dirty="0"/>
          </a:p>
        </p:txBody>
      </p:sp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57973" y="2507288"/>
            <a:ext cx="1955193" cy="42147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301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15580" y="3544214"/>
            <a:ext cx="2438876" cy="4617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14398660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27831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경사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하강법으로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비용 함수 최소화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비용 함수의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그레이디언트를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계산하려면 각 가중치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w</a:t>
            </a:r>
            <a:r>
              <a:rPr lang="en-US" altLang="ko-KR" baseline="-25000" dirty="0" err="1" smtClean="0">
                <a:latin typeface="KoPub돋움체_Pro Light" pitchFamily="18" charset="-127"/>
                <a:ea typeface="KoPub돋움체_Pro Light" pitchFamily="18" charset="-127"/>
              </a:rPr>
              <a:t>j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 대한 편도 함수를 계산해야 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가중치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w</a:t>
            </a:r>
            <a:r>
              <a:rPr lang="en-US" altLang="ko-KR" baseline="-25000" dirty="0" err="1" smtClean="0">
                <a:latin typeface="KoPub돋움체_Pro Light" pitchFamily="18" charset="-127"/>
                <a:ea typeface="KoPub돋움체_Pro Light" pitchFamily="18" charset="-127"/>
              </a:rPr>
              <a:t>j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의 업데이트 공식을 다음과 같이 쓸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모든 가중치가 동시에 업데이트되기 때문에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아달린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학습 규칙은 다음과 같음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2.3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적응형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선형 뉴런과 학습의 수렴</a:t>
            </a:r>
            <a:endParaRPr lang="ko-KR" altLang="en-US" dirty="0"/>
          </a:p>
        </p:txBody>
      </p:sp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971600" y="2492896"/>
            <a:ext cx="3928685" cy="10349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4035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71600" y="4149080"/>
            <a:ext cx="5208845" cy="10460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4036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043608" y="5805264"/>
            <a:ext cx="1972610" cy="4252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2515566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인공 뉴런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: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초기 머신 러닝의 간단한 역사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맥컬록과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피츠는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신경 세포를 이진 출력을 내는 간단한 논리 회로로 표현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수상 돌기에 여러 신호가 도착하면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세포체에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합쳐짐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합쳐진 신호가 특정 임계 값을 넘으면 출력 신호가 생성되고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축삭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돌기를 이용하여 전달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2.1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인공 뉴런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: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초기 머신 러닝의 간단한 역사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16294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278316" cy="4964629"/>
          </a:xfrm>
        </p:spPr>
        <p:txBody>
          <a:bodyPr/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경사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하강법으로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비용 함수 최소화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아달린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학습 규칙이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퍼셉트론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규칙과 동일하게 보이지만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z</a:t>
            </a:r>
            <a:r>
              <a:rPr lang="en-US" altLang="ko-KR" baseline="30000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en-US" altLang="ko-KR" baseline="30000" dirty="0" err="1" smtClean="0">
                <a:latin typeface="KoPub돋움체_Pro Light" pitchFamily="18" charset="-127"/>
                <a:ea typeface="KoPub돋움체_Pro Light" pitchFamily="18" charset="-127"/>
              </a:rPr>
              <a:t>i</a:t>
            </a:r>
            <a:r>
              <a:rPr lang="en-US" altLang="ko-KR" baseline="30000" dirty="0" smtClean="0">
                <a:latin typeface="KoPub돋움체_Pro Light" pitchFamily="18" charset="-127"/>
                <a:ea typeface="KoPub돋움체_Pro Light" pitchFamily="18" charset="-127"/>
              </a:rPr>
              <a:t>)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= </a:t>
            </a:r>
            <a:r>
              <a:rPr lang="en-US" altLang="ko-KR" b="1" dirty="0" err="1" smtClean="0">
                <a:latin typeface="KoPub돋움체_Pro Light" pitchFamily="18" charset="-127"/>
                <a:ea typeface="KoPub돋움체_Pro Light" pitchFamily="18" charset="-127"/>
              </a:rPr>
              <a:t>w</a:t>
            </a:r>
            <a:r>
              <a:rPr lang="en-US" altLang="ko-KR" baseline="30000" dirty="0" err="1" smtClean="0">
                <a:latin typeface="KoPub돋움체_Pro Light" pitchFamily="18" charset="-127"/>
                <a:ea typeface="KoPub돋움체_Pro Light" pitchFamily="18" charset="-127"/>
              </a:rPr>
              <a:t>T</a:t>
            </a:r>
            <a:r>
              <a:rPr lang="en-US" altLang="ko-KR" b="1" dirty="0" err="1" smtClean="0">
                <a:latin typeface="KoPub돋움체_Pro Light" pitchFamily="18" charset="-127"/>
                <a:ea typeface="KoPub돋움체_Pro Light" pitchFamily="18" charset="-127"/>
              </a:rPr>
              <a:t>x</a:t>
            </a:r>
            <a:r>
              <a:rPr lang="en-US" altLang="ko-KR" baseline="30000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en-US" altLang="ko-KR" baseline="30000" dirty="0" err="1" smtClean="0">
                <a:latin typeface="KoPub돋움체_Pro Light" pitchFamily="18" charset="-127"/>
                <a:ea typeface="KoPub돋움체_Pro Light" pitchFamily="18" charset="-127"/>
              </a:rPr>
              <a:t>i</a:t>
            </a:r>
            <a:r>
              <a:rPr lang="en-US" altLang="ko-KR" baseline="30000" dirty="0" smtClean="0"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인             는 정수 클래스 레이블이 아니고 실수임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또한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훈련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데이터셋에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있는 모든 샘플을 기반으로 가중치 업데이트를 계산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각 샘플마다 가중치를 업데이트하지는 않음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방식을 </a:t>
            </a:r>
            <a:r>
              <a:rPr lang="ko-KR" altLang="en-US" b="1" dirty="0" smtClean="0">
                <a:latin typeface="KoPub돋움체_Pro Light" pitchFamily="18" charset="-127"/>
                <a:ea typeface="KoPub돋움체_Pro Light" pitchFamily="18" charset="-127"/>
              </a:rPr>
              <a:t>배치 경사 하강법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(batch gradient descent)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이라고도 함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2.3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적응형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선형 뉴런과 학습의 수렴</a:t>
            </a:r>
            <a:endParaRPr lang="ko-KR" altLang="en-US" dirty="0"/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8028384" y="1844824"/>
            <a:ext cx="685321" cy="412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63217723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278316" cy="4964629"/>
          </a:xfrm>
        </p:spPr>
        <p:txBody>
          <a:bodyPr/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파이썬으로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아달린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구현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퍼셉트론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규칙과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아달린이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매우 비슷하기 때문에 앞서 정의한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퍼셉트론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구현에서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fit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메서드를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바꾸어 경사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하강법으로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비용 함수가 최소화되도록 가중치를 업데이트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2.3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적응형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선형 뉴런과 학습의 수렴</a:t>
            </a:r>
            <a:endParaRPr lang="ko-KR" altLang="en-US" dirty="0"/>
          </a:p>
        </p:txBody>
      </p:sp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43608" y="2780928"/>
            <a:ext cx="5033137" cy="38384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63407238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278316" cy="4964629"/>
          </a:xfrm>
        </p:spPr>
        <p:txBody>
          <a:bodyPr/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파이썬으로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아달린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구현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2.3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적응형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선형 뉴런과 학습의 수렴</a:t>
            </a:r>
            <a:endParaRPr lang="ko-KR" altLang="en-US" dirty="0"/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580" y="1931218"/>
            <a:ext cx="5617822" cy="46096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45030977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278316" cy="4964629"/>
          </a:xfrm>
        </p:spPr>
        <p:txBody>
          <a:bodyPr/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파이썬으로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아달린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구현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2.3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적응형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선형 뉴런과 학습의 수렴</a:t>
            </a:r>
            <a:endParaRPr lang="ko-KR" altLang="en-US" dirty="0"/>
          </a:p>
        </p:txBody>
      </p:sp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73187" y="1884161"/>
            <a:ext cx="6455636" cy="32730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547237904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278316" cy="4964629"/>
          </a:xfrm>
        </p:spPr>
        <p:txBody>
          <a:bodyPr/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파이썬으로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아달린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구현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2.3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적응형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선형 뉴런과 학습의 수렴</a:t>
            </a:r>
            <a:endParaRPr lang="ko-KR" altLang="en-US" dirty="0"/>
          </a:p>
        </p:txBody>
      </p:sp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580" y="1988825"/>
            <a:ext cx="4646141" cy="44804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68362633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278316" cy="4964629"/>
          </a:xfrm>
        </p:spPr>
        <p:txBody>
          <a:bodyPr/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파이썬으로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아달린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구현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2.3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적응형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선형 뉴런과 학습의 수렴</a:t>
            </a:r>
            <a:endParaRPr lang="ko-KR" altLang="en-US" dirty="0"/>
          </a:p>
        </p:txBody>
      </p:sp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57973" y="1931218"/>
            <a:ext cx="7114020" cy="3548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94011181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278316" cy="4964629"/>
          </a:xfrm>
        </p:spPr>
        <p:txBody>
          <a:bodyPr/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파이썬으로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아달린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구현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퍼셉트론처럼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개별 훈련 샘플마다 평가한 후 가중치를 업데이트하지 않고 전체 훈련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데이터셋을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기반으로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그레이디언트를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계산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절편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(0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번째 가중치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self.eta * errors.sum()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이고 가중치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까지는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self.eta *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X.T.dot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(errors)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여기서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X.T.dot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(errors)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특성 행렬과 오차 벡터 간의 행렬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-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벡터 곱셈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2.3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적응형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선형 뉴런과 학습의 수렴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7506193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278316" cy="4964629"/>
          </a:xfrm>
        </p:spPr>
        <p:txBody>
          <a:bodyPr/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파이썬으로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아달린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구현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코드의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activation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메서드는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단순한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항등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함수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(identity function)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이기 때문에 아무런 영향을 미치지 않음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단일층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신경망을 통해 정보가 어떻게 흘러가는지 일반적인 개념을 표시하려고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(activation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메서드에서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계산되는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활성화 함수를 추가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입력 데이터의 특성에서 최종 입력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활성화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,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출력 순으로 진행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2.3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적응형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선형 뉴런과 학습의 수렴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0950388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278316" cy="4964629"/>
          </a:xfrm>
        </p:spPr>
        <p:txBody>
          <a:bodyPr/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파이썬으로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아달린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구현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다음 장에서는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항등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함수가 아니고 비선형 활성화 함수를 사용하는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로지스틱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회귀 분류기를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배울것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로지스틱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회귀 모델은 활성화 함수와 비용 함수만 다르고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아달린과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매우 비슷함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이전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퍼셉트론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구현과 마찬가지로 비용을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self.cost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_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리스트에 모아서 훈련이 끝난 후 알고리즘이 수렴하는지 확인해 보자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2.3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적응형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선형 뉴런과 학습의 수렴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4513261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278316" cy="4964629"/>
          </a:xfrm>
        </p:spPr>
        <p:txBody>
          <a:bodyPr/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파이썬으로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아달린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구현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실전에서는 최적으로 수렴하는 좋은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학습률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η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찾기 위해 여러 번 실험을 해야 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두 개의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학습률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η = 0.1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η = 0.0001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을 선택해 보자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에포크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횟수 대비 비용 함수의 값을 그래프로 나타내면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아달린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구현이 훈련 데이터에서 얼마나 잘 학습하는지 볼 수 있음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2.3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적응형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선형 뉴런과 학습의 수렴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917525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인공 뉴런</a:t>
            </a:r>
            <a:r>
              <a:rPr lang="en-US" altLang="ko-KR" b="1" dirty="0" smtClean="0">
                <a:latin typeface="KoPub돋움체_Pro Bold" pitchFamily="18" charset="-127"/>
                <a:ea typeface="KoPub돋움체_Pro Bold" pitchFamily="18" charset="-127"/>
              </a:rPr>
              <a:t>: 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초기 머신 러닝의 간단한 역사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몇 년 후에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프랑크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로젠블라트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(Frank Rosenblatt)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MCP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뉴런 모델을 기반으로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퍼셉트론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학습 개념을 처음 발표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퍼셉트론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규칙에서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로젠블라트는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자동으로 최적의 가중치를 학습하는 알고리즘을 제안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가중치는 뉴런의 출력 신호를 낼지 말지를 결정하기 위해 입력 특성에 곱하는 계수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지도 학습과 분류 개념으로 말하면 이런 알고리즘을 사용하여 새로운 데이터 포인트가 한 클래스에 속하는지 아닌지를 예측할 수 있음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2.1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인공 뉴런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: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초기 머신 러닝의 간단한 역사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2271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278316" cy="4964629"/>
          </a:xfrm>
        </p:spPr>
        <p:txBody>
          <a:bodyPr/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파이썬으로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아달린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구현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두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학습률에서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에포크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횟수 대비 비용 그래프를 그려 보자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2.3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적응형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선형 뉴런과 학습의 수렴</a:t>
            </a:r>
            <a:endParaRPr lang="ko-KR" altLang="en-US" dirty="0"/>
          </a:p>
        </p:txBody>
      </p:sp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580" y="2276860"/>
            <a:ext cx="6739074" cy="346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23418669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278316" cy="4964629"/>
          </a:xfrm>
        </p:spPr>
        <p:txBody>
          <a:bodyPr/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파이썬으로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아달린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구현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2.3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적응형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선형 뉴런과 학습의 수렴</a:t>
            </a:r>
            <a:endParaRPr lang="ko-KR" altLang="en-US" dirty="0"/>
          </a:p>
        </p:txBody>
      </p:sp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057974" y="1931219"/>
            <a:ext cx="6083055" cy="2119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21075494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278316" cy="4964629"/>
          </a:xfrm>
        </p:spPr>
        <p:txBody>
          <a:bodyPr>
            <a:normAutofit/>
          </a:bodyPr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파이썬으로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아달린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구현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출력된 비용 함수 그래프에서 볼 수 있듯이 두 개의 다른 문제가 발생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그림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2-11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의 왼쪽 그래프는 학습률이 너무 클 때 발생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비용 함수를 최소화하지 못하고 오차는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에포크마다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점점 더 커짐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전역 최솟값을 지나쳤기 때문임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반면 오른쪽 그래프에서는 비용이 감소하지만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학습률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η = 0.0001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은 너무 작기 때문에 알고리즘이 전역 최솟값에 수렴하려면 아주 많은 에포크가 필요함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2.3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적응형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선형 뉴런과 학습의 수렴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5151452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2.3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적응형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선형 뉴런과 학습의 수렴</a:t>
            </a:r>
            <a:endParaRPr lang="ko-KR" altLang="en-US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597117" y="1530856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 smtClean="0"/>
              <a:t> 그림 </a:t>
            </a:r>
            <a:r>
              <a:rPr lang="en-US" altLang="ko-KR" sz="1600" b="1" dirty="0" smtClean="0"/>
              <a:t>2-11 </a:t>
            </a:r>
            <a:r>
              <a:rPr lang="ko-KR" altLang="en-US" sz="1600" b="1" dirty="0" err="1" smtClean="0"/>
              <a:t>학습률에</a:t>
            </a:r>
            <a:r>
              <a:rPr lang="ko-KR" altLang="en-US" sz="1600" b="1" dirty="0" smtClean="0"/>
              <a:t> 따른 </a:t>
            </a:r>
            <a:r>
              <a:rPr lang="ko-KR" altLang="en-US" sz="1600" b="1" dirty="0" err="1" smtClean="0"/>
              <a:t>아달린</a:t>
            </a:r>
            <a:r>
              <a:rPr lang="ko-KR" altLang="en-US" sz="1600" b="1" dirty="0" smtClean="0"/>
              <a:t> 알고리즘의 수렴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09" y="2046432"/>
            <a:ext cx="7454959" cy="33603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57803608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278316" cy="4964629"/>
          </a:xfrm>
        </p:spPr>
        <p:txBody>
          <a:bodyPr/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파이썬으로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아달린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구현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그림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2-12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비용 함수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J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최소화하려고 특정 가중치 값을 바꾸었을 때 어떤 일이 일어나는지 보여 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왼쪽 그림은 적절하게 선택한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학습률의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경우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비용이 점차 감소하여 전역 최솟값의 방향으로 이동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2.3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적응형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선형 뉴런과 학습의 수렴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1129349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278316" cy="4964629"/>
          </a:xfrm>
        </p:spPr>
        <p:txBody>
          <a:bodyPr/>
          <a:lstStyle/>
          <a:p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파이썬으로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아달린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구현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오른쪽 그림은 너무 큰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학습률을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선택하여 전역 최솟값을 지나쳤음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2.3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적응형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선형 뉴런과 학습의 수렴</a:t>
            </a:r>
            <a:endParaRPr lang="ko-KR" altLang="en-US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597117" y="2219253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 smtClean="0"/>
              <a:t> 그림 </a:t>
            </a:r>
            <a:r>
              <a:rPr lang="en-US" altLang="ko-KR" sz="1600" b="1" dirty="0" smtClean="0"/>
              <a:t>2-12 </a:t>
            </a:r>
            <a:r>
              <a:rPr lang="ko-KR" altLang="en-US" sz="1600" b="1" dirty="0" smtClean="0"/>
              <a:t>경사 </a:t>
            </a:r>
            <a:r>
              <a:rPr lang="ko-KR" altLang="en-US" sz="1600" b="1" dirty="0" err="1" smtClean="0"/>
              <a:t>하강법에서</a:t>
            </a:r>
            <a:r>
              <a:rPr lang="ko-KR" altLang="en-US" sz="1600" b="1" dirty="0" smtClean="0"/>
              <a:t> </a:t>
            </a:r>
            <a:r>
              <a:rPr lang="ko-KR" altLang="en-US" sz="1600" b="1" dirty="0" err="1" smtClean="0"/>
              <a:t>학습률의</a:t>
            </a:r>
            <a:r>
              <a:rPr lang="ko-KR" altLang="en-US" sz="1600" b="1" dirty="0" smtClean="0"/>
              <a:t> 영향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4724" y="2680109"/>
            <a:ext cx="7330712" cy="223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96676481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278316" cy="4964629"/>
          </a:xfrm>
        </p:spPr>
        <p:txBody>
          <a:bodyPr>
            <a:normAutofit/>
          </a:bodyPr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특성 스케일을 조정하여 경사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하강법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결과 향상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책에서 살펴볼 머신 러닝 알고리즘들은 최적의 성능을 위해 어떤 식으로든지 특성 스케일을 조정하는 것이 필요함</a:t>
            </a: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경사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하강법은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특성 스케일을 조정하여 혜택을 볼 수 있는 많은 알고리즘 중 하나임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절에서는 </a:t>
            </a:r>
            <a:r>
              <a:rPr lang="ko-KR" altLang="en-US" b="1" dirty="0" smtClean="0">
                <a:latin typeface="KoPub돋움체_Pro Light" pitchFamily="18" charset="-127"/>
                <a:ea typeface="KoPub돋움체_Pro Light" pitchFamily="18" charset="-127"/>
              </a:rPr>
              <a:t>표준화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(standardization)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라고 하는 특성 스케일 방법을 사용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정규화 과정은 데이터에 평균이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0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이고 단위 분산을 갖는 표준 정규 분포의 성질을 부여하여 경사 하강법 학습이 좀 더 빠르게 수렴되도록 도움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원본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데이터셋을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정규 분포로 만드는 것은 아님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표준화는 각 특성의 평균을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0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 맞추고 특성의 표준 편차를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1(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단위 분산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로 만듦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2.3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적응형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선형 뉴런과 학습의 수렴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8777150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278316" cy="4964629"/>
          </a:xfrm>
        </p:spPr>
        <p:txBody>
          <a:bodyPr/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특성 스케일을 조정하여 경사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하강법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결과 향상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예를 들어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j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번째 특성을 표준화하려면 모든 샘플에서 평균    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를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빼고 표준 편차    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나누면 됨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2.3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적응형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선형 뉴런과 학습의 수렴</a:t>
            </a:r>
            <a:endParaRPr lang="ko-KR" altLang="en-US" dirty="0"/>
          </a:p>
        </p:txBody>
      </p:sp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732240" y="1916832"/>
            <a:ext cx="238737" cy="2315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52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03648" y="2132856"/>
            <a:ext cx="277941" cy="2861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530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173187" y="2449681"/>
            <a:ext cx="1661915" cy="9367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26174485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278316" cy="4964629"/>
          </a:xfrm>
        </p:spPr>
        <p:txBody>
          <a:bodyPr/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특성 스케일을 조정하여 경사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하강법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결과 향상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여기서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x</a:t>
            </a:r>
            <a:r>
              <a:rPr lang="en-US" altLang="ko-KR" baseline="-25000" dirty="0" err="1" smtClean="0">
                <a:latin typeface="KoPub돋움체_Pro Light" pitchFamily="18" charset="-127"/>
                <a:ea typeface="KoPub돋움체_Pro Light" pitchFamily="18" charset="-127"/>
              </a:rPr>
              <a:t>j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n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개의 모든 훈련 샘플에서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j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번째 특성 값을 포함한 벡터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표준화 기법을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데이터셋의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각 특성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j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 적용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표준화가 경사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하강법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학습에 도움이 되는 이유 중 하나는 그림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2-13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 나온 것처럼 더 적은 단계를 거쳐 최적 혹은 좋은 솔루션을 찾기 때문임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그림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2-13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2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차원 분류 문제에서 모델의 가중치에 따른 비용 함수의 등고선을 보여 줌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2.3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적응형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선형 뉴런과 학습의 수렴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7813085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2.3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적응형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선형 뉴런과 학습의 수렴</a:t>
            </a:r>
            <a:endParaRPr lang="ko-KR" altLang="en-US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597117" y="1530856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 smtClean="0"/>
              <a:t> 그림 </a:t>
            </a:r>
            <a:r>
              <a:rPr lang="en-US" altLang="ko-KR" sz="1600" b="1" dirty="0" smtClean="0"/>
              <a:t>2-13 </a:t>
            </a:r>
            <a:r>
              <a:rPr lang="ko-KR" altLang="en-US" sz="1600" b="1" dirty="0" smtClean="0"/>
              <a:t>표준화가 비용 함수에 미치는 영향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563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52464" y="1909107"/>
            <a:ext cx="7202668" cy="33344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772305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105496" cy="4964629"/>
          </a:xfrm>
        </p:spPr>
        <p:txBody>
          <a:bodyPr/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인공 뉴런의 수학적 정의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좀 더 형식적으로 말하면 </a:t>
            </a:r>
            <a:r>
              <a:rPr lang="ko-KR" altLang="en-US" b="1" dirty="0" smtClean="0">
                <a:latin typeface="KoPub돋움체_Pro Light" pitchFamily="18" charset="-127"/>
                <a:ea typeface="KoPub돋움체_Pro Light" pitchFamily="18" charset="-127"/>
              </a:rPr>
              <a:t>인공 뉴런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(artificial neuron)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아이디어를 두 개의 클래스가 있는 이진 분류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(binary classification) 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작업으로 볼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두 클래스는 간단하게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1(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양성 클래스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-1(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음성 클래스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로 나타냄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그다음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입력 값 </a:t>
            </a:r>
            <a:r>
              <a:rPr lang="en-US" altLang="ko-KR" b="1" dirty="0" smtClean="0">
                <a:latin typeface="KoPub돋움체_Pro Light" pitchFamily="18" charset="-127"/>
                <a:ea typeface="KoPub돋움체_Pro Light" pitchFamily="18" charset="-127"/>
              </a:rPr>
              <a:t>x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와 이에 상응하는 가중치 벡터</a:t>
            </a:r>
            <a:r>
              <a:rPr lang="ko-KR" altLang="en-US" b="1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b="1" dirty="0" smtClean="0">
                <a:latin typeface="KoPub돋움체_Pro Light" pitchFamily="18" charset="-127"/>
                <a:ea typeface="KoPub돋움체_Pro Light" pitchFamily="18" charset="-127"/>
              </a:rPr>
              <a:t>w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의 선형 조합으로 결정 함수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(         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를 정의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최종 입력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(net input)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인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z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는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z = w</a:t>
            </a:r>
            <a:r>
              <a:rPr lang="en-US" altLang="ko-KR" baseline="-25000" dirty="0" smtClean="0">
                <a:latin typeface="KoPub돋움체_Pro Light" pitchFamily="18" charset="-127"/>
                <a:ea typeface="KoPub돋움체_Pro Light" pitchFamily="18" charset="-127"/>
              </a:rPr>
              <a:t>1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x</a:t>
            </a:r>
            <a:r>
              <a:rPr lang="en-US" altLang="ko-KR" baseline="-25000" dirty="0" smtClean="0">
                <a:latin typeface="KoPub돋움체_Pro Light" pitchFamily="18" charset="-127"/>
                <a:ea typeface="KoPub돋움체_Pro Light" pitchFamily="18" charset="-127"/>
              </a:rPr>
              <a:t>1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+ w</a:t>
            </a:r>
            <a:r>
              <a:rPr lang="en-US" altLang="ko-KR" baseline="-25000" dirty="0" smtClean="0">
                <a:latin typeface="KoPub돋움체_Pro Light" pitchFamily="18" charset="-127"/>
                <a:ea typeface="KoPub돋움체_Pro Light" pitchFamily="18" charset="-127"/>
              </a:rPr>
              <a:t>2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x</a:t>
            </a:r>
            <a:r>
              <a:rPr lang="en-US" altLang="ko-KR" baseline="-25000" dirty="0" smtClean="0">
                <a:latin typeface="KoPub돋움체_Pro Light" pitchFamily="18" charset="-127"/>
                <a:ea typeface="KoPub돋움체_Pro Light" pitchFamily="18" charset="-127"/>
              </a:rPr>
              <a:t>2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+ … +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w</a:t>
            </a:r>
            <a:r>
              <a:rPr lang="en-US" altLang="ko-KR" baseline="-25000" dirty="0" err="1" smtClean="0">
                <a:latin typeface="KoPub돋움체_Pro Light" pitchFamily="18" charset="-127"/>
                <a:ea typeface="KoPub돋움체_Pro Light" pitchFamily="18" charset="-127"/>
              </a:rPr>
              <a:t>m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x</a:t>
            </a:r>
            <a:r>
              <a:rPr lang="en-US" altLang="ko-KR" baseline="-25000" dirty="0" err="1" smtClean="0">
                <a:latin typeface="KoPub돋움체_Pro Light" pitchFamily="18" charset="-127"/>
                <a:ea typeface="KoPub돋움체_Pro Light" pitchFamily="18" charset="-127"/>
              </a:rPr>
              <a:t>m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2.1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인공 뉴런</a:t>
            </a:r>
            <a:r>
              <a:rPr lang="en-US" altLang="ko-KR" dirty="0" smtClean="0">
                <a:latin typeface="KoPub돋움체_Pro Bold" pitchFamily="18" charset="-127"/>
                <a:ea typeface="KoPub돋움체_Pro Bold" pitchFamily="18" charset="-127"/>
              </a:rPr>
              <a:t>: 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초기 머신 러닝의 간단한 역사</a:t>
            </a:r>
            <a:endParaRPr lang="ko-KR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394743" y="2786743"/>
            <a:ext cx="442070" cy="2898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73187" y="3774642"/>
            <a:ext cx="3128847" cy="17585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207879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278316" cy="4964629"/>
          </a:xfrm>
        </p:spPr>
        <p:txBody>
          <a:bodyPr/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특성 스케일을 조정하여 경사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하강법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결과 향상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표준화는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넘파이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내장 함수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mean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std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로 간단하게 처리할 수 있음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2.3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적응형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선형 뉴런과 학습의 수렴</a:t>
            </a:r>
            <a:endParaRPr lang="ko-KR" altLang="en-US" dirty="0"/>
          </a:p>
        </p:txBody>
      </p:sp>
      <p:pic>
        <p:nvPicPr>
          <p:cNvPr id="5734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15580" y="2276860"/>
            <a:ext cx="6338479" cy="10710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279496495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278316" cy="4964629"/>
          </a:xfrm>
        </p:spPr>
        <p:txBody>
          <a:bodyPr/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특성 스케일을 조정하여 경사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하강법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결과 향상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표준화한 후 다시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아달린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모델을 훈련하고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학습률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η = 0.01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에서 몇 번의 에포크만에 수렴하는지 확인해 보자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2.3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적응형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선형 뉴런과 학습의 수렴</a:t>
            </a:r>
            <a:endParaRPr lang="ko-KR" altLang="en-US" dirty="0"/>
          </a:p>
        </p:txBody>
      </p:sp>
      <p:pic>
        <p:nvPicPr>
          <p:cNvPr id="58371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27003" y="2507288"/>
            <a:ext cx="6728596" cy="34166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75521188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278316" cy="4964629"/>
          </a:xfrm>
        </p:spPr>
        <p:txBody>
          <a:bodyPr/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특성 스케일을 조정하여 경사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하강법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결과 향상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2.3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적응형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선형 뉴런과 학습의 수렴</a:t>
            </a:r>
            <a:endParaRPr lang="ko-KR" altLang="en-US" dirty="0"/>
          </a:p>
        </p:txBody>
      </p:sp>
      <p:pic>
        <p:nvPicPr>
          <p:cNvPr id="5939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73187" y="1988825"/>
            <a:ext cx="6655517" cy="15228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07277960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278316" cy="4964629"/>
          </a:xfrm>
        </p:spPr>
        <p:txBody>
          <a:bodyPr/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특성 스케일을 조정하여 경사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하강법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결과 향상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코드를 실행하면 그림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2-14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와 같은 결정 경계 그래프와 비용이 감소되는 그래프를 볼 수 있음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2.3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적응형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선형 뉴런과 학습의 수렴</a:t>
            </a:r>
            <a:endParaRPr lang="ko-KR" altLang="en-US" dirty="0"/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597117" y="2510175"/>
            <a:ext cx="8081453" cy="400362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/>
                </a:solidFill>
                <a:latin typeface="KoPub돋움체_Pro Bold" panose="02020603020101020101" pitchFamily="18" charset="-127"/>
                <a:ea typeface="KoPub돋움체_Pro Bold" panose="02020603020101020101" pitchFamily="18" charset="-127"/>
                <a:cs typeface="+mj-cs"/>
              </a:defRPr>
            </a:lvl1pPr>
          </a:lstStyle>
          <a:p>
            <a:r>
              <a:rPr lang="ko-KR" altLang="ko-KR" sz="1600" dirty="0"/>
              <a:t>▼ </a:t>
            </a:r>
            <a:r>
              <a:rPr lang="ko-KR" altLang="en-US" sz="1600" b="1" dirty="0" smtClean="0"/>
              <a:t> 그림 </a:t>
            </a:r>
            <a:r>
              <a:rPr lang="en-US" altLang="ko-KR" sz="1600" b="1" dirty="0" smtClean="0"/>
              <a:t>2-14 </a:t>
            </a:r>
            <a:r>
              <a:rPr lang="ko-KR" altLang="en-US" sz="1600" b="1" dirty="0" smtClean="0"/>
              <a:t>표준화를 적용한 </a:t>
            </a:r>
            <a:r>
              <a:rPr lang="ko-KR" altLang="en-US" sz="1600" b="1" dirty="0" err="1" smtClean="0"/>
              <a:t>아달린의</a:t>
            </a:r>
            <a:r>
              <a:rPr lang="ko-KR" altLang="en-US" sz="1600" b="1" dirty="0" smtClean="0"/>
              <a:t> 결정 경계와 학습 곡선</a:t>
            </a:r>
            <a:endParaRPr lang="ko-KR" altLang="en-US" sz="1600" dirty="0">
              <a:latin typeface="KoPub돋움체_Pro Medium" pitchFamily="18" charset="-127"/>
              <a:ea typeface="KoPub돋움체_Pro Medium" pitchFamily="18" charset="-127"/>
            </a:endParaRPr>
          </a:p>
        </p:txBody>
      </p:sp>
      <p:pic>
        <p:nvPicPr>
          <p:cNvPr id="6041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12331" y="2968144"/>
            <a:ext cx="7465018" cy="2441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96649050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278316" cy="4964629"/>
          </a:xfrm>
        </p:spPr>
        <p:txBody>
          <a:bodyPr/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특성 스케일을 조정하여 경사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하강법</a:t>
            </a:r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 결과 향상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그래프에서 볼 수 있듯이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학습률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η = 0.01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을 사용하고 표준화된 특성에서 훈련하니 아달린 모델이 수렴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모든 샘플이 완벽하게 분류되더라도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SSE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가 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0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되지는 않음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2.3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적응형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선형 뉴런과 학습의 수렴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4697181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278316" cy="4964629"/>
          </a:xfrm>
        </p:spPr>
        <p:txBody>
          <a:bodyPr/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대규모 머신 러닝과 확률적 경사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하강법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이전 절에서 전체 훈련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데이터셋에서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계산한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그레이디언트의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반대 방향으로 한 걸음씩 진행하여 비용 함수를 최소화하는 방법을 배웠음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방식을 이따금 </a:t>
            </a:r>
            <a:r>
              <a:rPr lang="ko-KR" altLang="en-US" b="1" dirty="0" smtClean="0">
                <a:latin typeface="KoPub돋움체_Pro Light" pitchFamily="18" charset="-127"/>
                <a:ea typeface="KoPub돋움체_Pro Light" pitchFamily="18" charset="-127"/>
              </a:rPr>
              <a:t>배치 경사 </a:t>
            </a:r>
            <a:r>
              <a:rPr lang="ko-KR" altLang="en-US" b="1" dirty="0" err="1" smtClean="0">
                <a:latin typeface="KoPub돋움체_Pro Light" pitchFamily="18" charset="-127"/>
                <a:ea typeface="KoPub돋움체_Pro Light" pitchFamily="18" charset="-127"/>
              </a:rPr>
              <a:t>하강법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이라고도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부름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수백만 개의 데이터 포인트가 있는 매우 큰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데이터셋을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생각해 보자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많은 머신 러닝 애플리케이션에서 이런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데이터셋은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드문 일이 아님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이때 배치 경사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하강법을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실행하면 계산 비용이 매우 많이 듦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전역 최솟값으로 나아가는 단계마다 매번 전체 훈련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데이터셋을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다시 평가해야 하기 때문임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2.3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적응형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선형 뉴런과 학습의 수렴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7827936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278316" cy="4964629"/>
          </a:xfrm>
        </p:spPr>
        <p:txBody>
          <a:bodyPr/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대규모 머신 러닝과 확률적 경사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하강법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b="1" dirty="0" smtClean="0">
                <a:latin typeface="KoPub돋움체_Pro Light" pitchFamily="18" charset="-127"/>
                <a:ea typeface="KoPub돋움체_Pro Light" pitchFamily="18" charset="-127"/>
              </a:rPr>
              <a:t>확률적 경사 </a:t>
            </a:r>
            <a:r>
              <a:rPr lang="ko-KR" altLang="en-US" b="1" dirty="0" err="1" smtClean="0">
                <a:latin typeface="KoPub돋움체_Pro Light" pitchFamily="18" charset="-127"/>
                <a:ea typeface="KoPub돋움체_Pro Light" pitchFamily="18" charset="-127"/>
              </a:rPr>
              <a:t>하강법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(stochastic gradient descent)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은 배치 경사 하강법의 다른 대안으로 인기가 높음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이따금 반복 또는 온라인 경사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하강법이라고도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부름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다음 첫 번째 수식처럼 모든 샘플 </a:t>
            </a:r>
            <a:r>
              <a:rPr lang="en-US" altLang="ko-KR" b="1" dirty="0" smtClean="0">
                <a:latin typeface="KoPub돋움체_Pro Light" pitchFamily="18" charset="-127"/>
                <a:ea typeface="KoPub돋움체_Pro Light" pitchFamily="18" charset="-127"/>
              </a:rPr>
              <a:t>x</a:t>
            </a:r>
            <a:r>
              <a:rPr lang="en-US" altLang="ko-KR" baseline="30000" dirty="0" smtClean="0">
                <a:latin typeface="KoPub돋움체_Pro Light" pitchFamily="18" charset="-127"/>
                <a:ea typeface="KoPub돋움체_Pro Light" pitchFamily="18" charset="-127"/>
              </a:rPr>
              <a:t>(</a:t>
            </a:r>
            <a:r>
              <a:rPr lang="en-US" altLang="ko-KR" baseline="30000" dirty="0" err="1" smtClean="0">
                <a:latin typeface="KoPub돋움체_Pro Light" pitchFamily="18" charset="-127"/>
                <a:ea typeface="KoPub돋움체_Pro Light" pitchFamily="18" charset="-127"/>
              </a:rPr>
              <a:t>i</a:t>
            </a:r>
            <a:r>
              <a:rPr lang="en-US" altLang="ko-KR" baseline="30000" dirty="0" smtClean="0">
                <a:latin typeface="KoPub돋움체_Pro Light" pitchFamily="18" charset="-127"/>
                <a:ea typeface="KoPub돋움체_Pro Light" pitchFamily="18" charset="-127"/>
              </a:rPr>
              <a:t>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에 대하여 누적된 오차의 합을 기반으로 가중치를 업데이트하는 대신 두 번째 수식처럼 각 훈련 샘플에 대해 조금씩 가중치를 업데이트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2.3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적응형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선형 뉴런과 학습의 수렴</a:t>
            </a:r>
            <a:endParaRPr lang="ko-KR" altLang="en-US" dirty="0"/>
          </a:p>
        </p:txBody>
      </p:sp>
      <p:pic>
        <p:nvPicPr>
          <p:cNvPr id="614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87624" y="3933056"/>
            <a:ext cx="3557570" cy="16775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750555733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278316" cy="4964629"/>
          </a:xfrm>
        </p:spPr>
        <p:txBody>
          <a:bodyPr/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대규모 머신 러닝과 확률적 경사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하강법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확률적 경사 하강법을 경사 하강법의 근사로 생각할 수 있지만 가중치가 더 자주 업데이트되기 때문에 수렴 속도가 훨씬 빠름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그레이디언트가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하나의 훈련 샘플을 기반으로 계산되므로 오차의 궤적은 배치 경사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하강법보다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훨씬 어지러움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비선형 비용 함수를 다룰 때 얕은 지역 최솟값을 더 쉽게 탈출할 수 있어 장점이 되기도 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확률적 경사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하강법에서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만족스러운 결과를 얻으려면 훈련 샘플 순서를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무작위하게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주입하는 것이 중요함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또 순환되지 않도록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에포크마다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훈련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데이터셋을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섞는 것이 좋음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2.3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적응형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선형 뉴런과 학습의 수렴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7448082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278316" cy="4964629"/>
          </a:xfrm>
        </p:spPr>
        <p:txBody>
          <a:bodyPr/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대규모 머신 러닝과 확률적 경사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하강법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확률적 경사 하강법의 또 다른 장점은 </a:t>
            </a:r>
            <a:r>
              <a:rPr lang="ko-KR" altLang="en-US" b="1" dirty="0" smtClean="0">
                <a:latin typeface="KoPub돋움체_Pro Light" pitchFamily="18" charset="-127"/>
                <a:ea typeface="KoPub돋움체_Pro Light" pitchFamily="18" charset="-127"/>
              </a:rPr>
              <a:t>온라인 학습</a:t>
            </a:r>
            <a:r>
              <a:rPr lang="en-US" altLang="ko-KR" dirty="0" smtClean="0">
                <a:solidFill>
                  <a:schemeClr val="bg1">
                    <a:lumMod val="50000"/>
                  </a:schemeClr>
                </a:solidFill>
                <a:latin typeface="KoPub돋움체_Pro Light" pitchFamily="18" charset="-127"/>
                <a:ea typeface="KoPub돋움체_Pro Light" pitchFamily="18" charset="-127"/>
              </a:rPr>
              <a:t>(online learning)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으로 사용할 수 있다는 것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온라인 학습에서 모델은 새로운 훈련 데이터가 도착하는 대로 훈련됨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많은 양의 훈련 데이터가 있을 때도 유용함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예를 들어 고객 데이터를 처리하는 웹 애플리케이션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온라인 학습을 사용해서 시스템은 변화에 즉시 적응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저장 공간에 제약이 있다면 모델을 업데이트 한 후 훈련 데이터를 버릴 수 있음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2.3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적응형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선형 뉴런과 학습의 수렴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33772673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내용 개체 틀 4"/>
          <p:cNvSpPr>
            <a:spLocks noGrp="1"/>
          </p:cNvSpPr>
          <p:nvPr>
            <p:ph idx="1"/>
          </p:nvPr>
        </p:nvSpPr>
        <p:spPr>
          <a:xfrm>
            <a:off x="498995" y="1459935"/>
            <a:ext cx="8278316" cy="4964629"/>
          </a:xfrm>
        </p:spPr>
        <p:txBody>
          <a:bodyPr/>
          <a:lstStyle/>
          <a:p>
            <a:r>
              <a:rPr lang="ko-KR" altLang="en-US" b="1" dirty="0" smtClean="0">
                <a:latin typeface="KoPub돋움체_Pro Bold" pitchFamily="18" charset="-127"/>
                <a:ea typeface="KoPub돋움체_Pro Bold" pitchFamily="18" charset="-127"/>
              </a:rPr>
              <a:t>대규모 머신 러닝과 확률적 경사 </a:t>
            </a:r>
            <a:r>
              <a:rPr lang="ko-KR" altLang="en-US" b="1" dirty="0" err="1" smtClean="0">
                <a:latin typeface="KoPub돋움체_Pro Bold" pitchFamily="18" charset="-127"/>
                <a:ea typeface="KoPub돋움체_Pro Bold" pitchFamily="18" charset="-127"/>
              </a:rPr>
              <a:t>하강법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경사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하강법으로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아달린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학습 규칙을 구현했기 때문에 학습 알고리즘을 조금만 수정하면 확률적 경사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하강법으로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가중치를 업데이트할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fit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메서드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안에서 각 훈련 샘플에 대해 가중치를 업데이트할 것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추가로 </a:t>
            </a:r>
            <a:r>
              <a:rPr lang="en-US" altLang="ko-KR" dirty="0" err="1" smtClean="0">
                <a:latin typeface="KoPub돋움체_Pro Light" pitchFamily="18" charset="-127"/>
                <a:ea typeface="KoPub돋움체_Pro Light" pitchFamily="18" charset="-127"/>
              </a:rPr>
              <a:t>partial_fit</a:t>
            </a:r>
            <a:r>
              <a:rPr lang="en-US" altLang="ko-KR" dirty="0" smtClean="0">
                <a:latin typeface="KoPub돋움체_Pro Light" pitchFamily="18" charset="-127"/>
                <a:ea typeface="KoPub돋움체_Pro Light" pitchFamily="18" charset="-127"/>
              </a:rPr>
              <a:t>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메서드도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구현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이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메서드는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가중치를 다시 초기화하지 않아 온라인 학습에서 사용할 수 있음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훈련 후에는 알고리즘이 수렴하는지 확인하려고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에포크마다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훈련 샘플의 평균 비용을 계산</a:t>
            </a:r>
            <a:endParaRPr lang="en-US" altLang="ko-KR" dirty="0" smtClean="0">
              <a:latin typeface="KoPub돋움체_Pro Light" pitchFamily="18" charset="-127"/>
              <a:ea typeface="KoPub돋움체_Pro Light" pitchFamily="18" charset="-127"/>
            </a:endParaRPr>
          </a:p>
          <a:p>
            <a:pPr lvl="1"/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비용 함수를 최적화할 때 반복적인 순환이 일어나지 않도록 매 </a:t>
            </a:r>
            <a:r>
              <a:rPr lang="ko-KR" altLang="en-US" dirty="0" err="1" smtClean="0">
                <a:latin typeface="KoPub돋움체_Pro Light" pitchFamily="18" charset="-127"/>
                <a:ea typeface="KoPub돋움체_Pro Light" pitchFamily="18" charset="-127"/>
              </a:rPr>
              <a:t>에포크가</a:t>
            </a:r>
            <a:r>
              <a:rPr lang="ko-KR" altLang="en-US" dirty="0" smtClean="0">
                <a:latin typeface="KoPub돋움체_Pro Light" pitchFamily="18" charset="-127"/>
                <a:ea typeface="KoPub돋움체_Pro Light" pitchFamily="18" charset="-127"/>
              </a:rPr>
              <a:t> 일어나기 전에 훈련 샘플을 섞는 옵션을 추가</a:t>
            </a:r>
            <a:endParaRPr lang="ko-KR" altLang="en-US" dirty="0">
              <a:latin typeface="KoPub돋움체_Pro Light" pitchFamily="18" charset="-127"/>
              <a:ea typeface="KoPub돋움체_Pro Light" pitchFamily="18" charset="-127"/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FFCC66"/>
                </a:solidFill>
                <a:latin typeface="KoPub돋움체_Pro Bold" pitchFamily="18" charset="-127"/>
                <a:ea typeface="KoPub돋움체_Pro Bold" pitchFamily="18" charset="-127"/>
              </a:rPr>
              <a:t>2.3 </a:t>
            </a:r>
            <a:r>
              <a:rPr lang="ko-KR" altLang="en-US" dirty="0" err="1" smtClean="0">
                <a:latin typeface="KoPub돋움체_Pro Bold" pitchFamily="18" charset="-127"/>
                <a:ea typeface="KoPub돋움체_Pro Bold" pitchFamily="18" charset="-127"/>
              </a:rPr>
              <a:t>적응형</a:t>
            </a:r>
            <a:r>
              <a:rPr lang="ko-KR" altLang="en-US" dirty="0" smtClean="0">
                <a:latin typeface="KoPub돋움체_Pro Bold" pitchFamily="18" charset="-127"/>
                <a:ea typeface="KoPub돋움체_Pro Bold" pitchFamily="18" charset="-127"/>
              </a:rPr>
              <a:t> 선형 뉴런과 학습의 수렴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2830029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눈금">
  <a:themeElements>
    <a:clrScheme name="눈금">
      <a:dk1>
        <a:sysClr val="windowText" lastClr="000000"/>
      </a:dk1>
      <a:lt1>
        <a:sysClr val="window" lastClr="FFFFFF"/>
      </a:lt1>
      <a:dk2>
        <a:srgbClr val="534949"/>
      </a:dk2>
      <a:lt2>
        <a:srgbClr val="CCD1B9"/>
      </a:lt2>
      <a:accent1>
        <a:srgbClr val="C66951"/>
      </a:accent1>
      <a:accent2>
        <a:srgbClr val="BF974D"/>
      </a:accent2>
      <a:accent3>
        <a:srgbClr val="928B70"/>
      </a:accent3>
      <a:accent4>
        <a:srgbClr val="87706B"/>
      </a:accent4>
      <a:accent5>
        <a:srgbClr val="94734E"/>
      </a:accent5>
      <a:accent6>
        <a:srgbClr val="6F777D"/>
      </a:accent6>
      <a:hlink>
        <a:srgbClr val="CC9900"/>
      </a:hlink>
      <a:folHlink>
        <a:srgbClr val="C0C0C0"/>
      </a:folHlink>
    </a:clrScheme>
    <a:fontScheme name="눈금">
      <a:majorFont>
        <a:latin typeface="Franklin Gothic Medium"/>
        <a:ea typeface=""/>
        <a:cs typeface=""/>
        <a:font script="Jpan" typeface="HG創英角ｺﾞｼｯｸUB"/>
        <a:font script="Hang" typeface="HY견고딕"/>
        <a:font script="Hans" typeface="微软雅黑"/>
        <a:font script="Hant" typeface="微軟正黑體"/>
        <a:font script="Arab" typeface="Arial Bold"/>
        <a:font script="Hebr" typeface="Arial Bold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 Bold"/>
        <a:font script="Uigh" typeface="Microsoft Uighur"/>
        <a:font script="Geor" typeface="Sylfaen"/>
      </a:majorFont>
      <a:minorFont>
        <a:latin typeface="Franklin Gothic Medium"/>
        <a:ea typeface=""/>
        <a:cs typeface=""/>
        <a:font script="Jpan" typeface="HG創英角ｺﾞｼｯｸUB"/>
        <a:font script="Hang" typeface="HY견고딕"/>
        <a:font script="Hans" typeface="微软雅黑"/>
        <a:font script="Hant" typeface="微軟正黑體"/>
        <a:font script="Arab" typeface="Arial Bold"/>
        <a:font script="Hebr" typeface="Arial Bold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 Bold"/>
        <a:font script="Uigh" typeface="Microsoft Uighur"/>
        <a:font script="Geor" typeface="Sylfaen"/>
      </a:minorFont>
    </a:fontScheme>
    <a:fmtScheme name="눈금">
      <a:fillStyleLst>
        <a:solidFill>
          <a:schemeClr val="phClr"/>
        </a:solidFill>
        <a:solidFill>
          <a:schemeClr val="phClr">
            <a:tint val="5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</a:schemeClr>
            </a:gs>
            <a:gs pos="100000">
              <a:schemeClr val="phClr">
                <a:shade val="85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175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3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3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3000"/>
                <a:satMod val="11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Grid</Template>
  <TotalTime>209</TotalTime>
  <Words>12100</Words>
  <Application>Microsoft Office PowerPoint</Application>
  <PresentationFormat>화면 슬라이드 쇼(4:3)</PresentationFormat>
  <Paragraphs>1352</Paragraphs>
  <Slides>290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290</vt:i4>
      </vt:variant>
    </vt:vector>
  </HeadingPairs>
  <TitlesOfParts>
    <vt:vector size="291" baseType="lpstr">
      <vt:lpstr>눈금</vt:lpstr>
      <vt:lpstr>PowerPoint 프레젠테이션</vt:lpstr>
      <vt:lpstr>PowerPoint 프레젠테이션</vt:lpstr>
      <vt:lpstr>PowerPoint 프레젠테이션</vt:lpstr>
      <vt:lpstr>2.1 인공 뉴런: 초기 머신 러닝의 간단한 역사</vt:lpstr>
      <vt:lpstr>2.1 인공 뉴런: 초기 머신 러닝의 간단한 역사</vt:lpstr>
      <vt:lpstr>2.1 인공 뉴런: 초기 머신 러닝의 간단한 역사</vt:lpstr>
      <vt:lpstr>2.1 인공 뉴런: 초기 머신 러닝의 간단한 역사</vt:lpstr>
      <vt:lpstr>2.1 인공 뉴런: 초기 머신 러닝의 간단한 역사</vt:lpstr>
      <vt:lpstr>2.1 인공 뉴런: 초기 머신 러닝의 간단한 역사</vt:lpstr>
      <vt:lpstr>2.1 인공 뉴런: 초기 머신 러닝의 간단한 역사</vt:lpstr>
      <vt:lpstr>2.1 인공 뉴런: 초기 머신 러닝의 간단한 역사</vt:lpstr>
      <vt:lpstr>2.1 인공 뉴런: 초기 머신 러닝의 간단한 역사</vt:lpstr>
      <vt:lpstr>2.1 인공 뉴런: 초기 머신 러닝의 간단한 역사</vt:lpstr>
      <vt:lpstr>2.1 인공 뉴런: 초기 머신 러닝의 간단한 역사</vt:lpstr>
      <vt:lpstr>2.1 인공 뉴런: 초기 머신 러닝의 간단한 역사</vt:lpstr>
      <vt:lpstr>2.1 인공 뉴런: 초기 머신 러닝의 간단한 역사</vt:lpstr>
      <vt:lpstr>2.1 인공 뉴런: 초기 머신 러닝의 간단한 역사</vt:lpstr>
      <vt:lpstr>2.1 인공 뉴런: 초기 머신 러닝의 간단한 역사</vt:lpstr>
      <vt:lpstr>2.1 인공 뉴런: 초기 머신 러닝의 간단한 역사</vt:lpstr>
      <vt:lpstr>2.1 인공 뉴런: 초기 머신 러닝의 간단한 역사</vt:lpstr>
      <vt:lpstr>2.1 인공 뉴런: 초기 머신 러닝의 간단한 역사</vt:lpstr>
      <vt:lpstr>2.1 인공 뉴런: 초기 머신 러닝의 간단한 역사</vt:lpstr>
      <vt:lpstr>2.1 인공 뉴런: 초기 머신 러닝의 간단한 역사</vt:lpstr>
      <vt:lpstr>2.1 인공 뉴런: 초기 머신 러닝의 간단한 역사</vt:lpstr>
      <vt:lpstr>2.1 인공 뉴런: 초기 머신 러닝의 간단한 역사</vt:lpstr>
      <vt:lpstr>2.1 인공 뉴런: 초기 머신 러닝의 간단한 역사</vt:lpstr>
      <vt:lpstr>2.1 인공 뉴런: 초기 머신 러닝의 간단한 역사</vt:lpstr>
      <vt:lpstr>2.2 파이썬으로 퍼셉트론 학습 알고리즘 구현</vt:lpstr>
      <vt:lpstr>2.2 파이썬으로 퍼셉트론 학습 알고리즘 구현</vt:lpstr>
      <vt:lpstr>2.2 파이썬으로 퍼셉트론 학습 알고리즘 구현</vt:lpstr>
      <vt:lpstr>2.2 파이썬으로 퍼셉트론 학습 알고리즘 구현</vt:lpstr>
      <vt:lpstr>2.2 파이썬으로 퍼셉트론 학습 알고리즘 구현</vt:lpstr>
      <vt:lpstr>2.2 파이썬으로 퍼셉트론 학습 알고리즘 구현</vt:lpstr>
      <vt:lpstr>2.2 파이썬으로 퍼셉트론 학습 알고리즘 구현</vt:lpstr>
      <vt:lpstr>2.2 파이썬으로 퍼셉트론 학습 알고리즘 구현</vt:lpstr>
      <vt:lpstr>2.2 파이썬으로 퍼셉트론 학습 알고리즘 구현</vt:lpstr>
      <vt:lpstr>2.2 파이썬으로 퍼셉트론 학습 알고리즘 구현</vt:lpstr>
      <vt:lpstr>2.2 파이썬으로 퍼셉트론 학습 알고리즘 구현</vt:lpstr>
      <vt:lpstr>2.2 파이썬으로 퍼셉트론 학습 알고리즘 구현</vt:lpstr>
      <vt:lpstr>2.2 파이썬으로 퍼셉트론 학습 알고리즘 구현</vt:lpstr>
      <vt:lpstr>2.2 파이썬으로 퍼셉트론 학습 알고리즘 구현</vt:lpstr>
      <vt:lpstr>2.2 파이썬으로 퍼셉트론 학습 알고리즘 구현</vt:lpstr>
      <vt:lpstr>2.2 파이썬으로 퍼셉트론 학습 알고리즘 구현</vt:lpstr>
      <vt:lpstr>2.2 파이썬으로 퍼셉트론 학습 알고리즘 구현</vt:lpstr>
      <vt:lpstr>2.2 파이썬으로 퍼셉트론 학습 알고리즘 구현</vt:lpstr>
      <vt:lpstr>2.2 파이썬으로 퍼셉트론 학습 알고리즘 구현</vt:lpstr>
      <vt:lpstr>2.2 파이썬으로 퍼셉트론 학습 알고리즘 구현</vt:lpstr>
      <vt:lpstr>2.2 파이썬으로 퍼셉트론 학습 알고리즘 구현</vt:lpstr>
      <vt:lpstr>2.2 파이썬으로 퍼셉트론 학습 알고리즘 구현</vt:lpstr>
      <vt:lpstr>2.2 파이썬으로 퍼셉트론 학습 알고리즘 구현</vt:lpstr>
      <vt:lpstr>2.2 파이썬으로 퍼셉트론 학습 알고리즘 구현</vt:lpstr>
      <vt:lpstr>2.2 파이썬으로 퍼셉트론 학습 알고리즘 구현</vt:lpstr>
      <vt:lpstr>2.2 파이썬으로 퍼셉트론 학습 알고리즘 구현</vt:lpstr>
      <vt:lpstr>2.2 파이썬으로 퍼셉트론 학습 알고리즘 구현</vt:lpstr>
      <vt:lpstr>2.2 파이썬으로 퍼셉트론 학습 알고리즘 구현</vt:lpstr>
      <vt:lpstr>2.2 파이썬으로 퍼셉트론 학습 알고리즘 구현</vt:lpstr>
      <vt:lpstr>2.2 파이썬으로 퍼셉트론 학습 알고리즘 구현</vt:lpstr>
      <vt:lpstr>2.3 적응형 선형 뉴런과 학습의 수렴</vt:lpstr>
      <vt:lpstr>2.3 적응형 선형 뉴런과 학습의 수렴</vt:lpstr>
      <vt:lpstr>2.3 적응형 선형 뉴런과 학습의 수렴</vt:lpstr>
      <vt:lpstr>2.3 적응형 선형 뉴런과 학습의 수렴</vt:lpstr>
      <vt:lpstr>2.3 적응형 선형 뉴런과 학습의 수렴</vt:lpstr>
      <vt:lpstr>2.3 적응형 선형 뉴런과 학습의 수렴</vt:lpstr>
      <vt:lpstr>2.3 적응형 선형 뉴런과 학습의 수렴</vt:lpstr>
      <vt:lpstr>2.3 적응형 선형 뉴런과 학습의 수렴</vt:lpstr>
      <vt:lpstr>2.3 적응형 선형 뉴런과 학습의 수렴</vt:lpstr>
      <vt:lpstr>2.3 적응형 선형 뉴런과 학습의 수렴</vt:lpstr>
      <vt:lpstr>2.3 적응형 선형 뉴런과 학습의 수렴</vt:lpstr>
      <vt:lpstr>2.3 적응형 선형 뉴런과 학습의 수렴</vt:lpstr>
      <vt:lpstr>2.3 적응형 선형 뉴런과 학습의 수렴</vt:lpstr>
      <vt:lpstr>2.3 적응형 선형 뉴런과 학습의 수렴</vt:lpstr>
      <vt:lpstr>2.3 적응형 선형 뉴런과 학습의 수렴</vt:lpstr>
      <vt:lpstr>2.3 적응형 선형 뉴런과 학습의 수렴</vt:lpstr>
      <vt:lpstr>2.3 적응형 선형 뉴런과 학습의 수렴</vt:lpstr>
      <vt:lpstr>2.3 적응형 선형 뉴런과 학습의 수렴</vt:lpstr>
      <vt:lpstr>2.3 적응형 선형 뉴런과 학습의 수렴</vt:lpstr>
      <vt:lpstr>2.3 적응형 선형 뉴런과 학습의 수렴</vt:lpstr>
      <vt:lpstr>2.3 적응형 선형 뉴런과 학습의 수렴</vt:lpstr>
      <vt:lpstr>2.3 적응형 선형 뉴런과 학습의 수렴</vt:lpstr>
      <vt:lpstr>2.3 적응형 선형 뉴런과 학습의 수렴</vt:lpstr>
      <vt:lpstr>2.3 적응형 선형 뉴런과 학습의 수렴</vt:lpstr>
      <vt:lpstr>2.3 적응형 선형 뉴런과 학습의 수렴</vt:lpstr>
      <vt:lpstr>2.3 적응형 선형 뉴런과 학습의 수렴</vt:lpstr>
      <vt:lpstr>2.3 적응형 선형 뉴런과 학습의 수렴</vt:lpstr>
      <vt:lpstr>2.3 적응형 선형 뉴런과 학습의 수렴</vt:lpstr>
      <vt:lpstr>2.3 적응형 선형 뉴런과 학습의 수렴</vt:lpstr>
      <vt:lpstr>2.3 적응형 선형 뉴런과 학습의 수렴</vt:lpstr>
      <vt:lpstr>2.3 적응형 선형 뉴런과 학습의 수렴</vt:lpstr>
      <vt:lpstr>2.3 적응형 선형 뉴런과 학습의 수렴</vt:lpstr>
      <vt:lpstr>2.3 적응형 선형 뉴런과 학습의 수렴</vt:lpstr>
      <vt:lpstr>2.3 적응형 선형 뉴런과 학습의 수렴</vt:lpstr>
      <vt:lpstr>2.3 적응형 선형 뉴런과 학습의 수렴</vt:lpstr>
      <vt:lpstr>2.3 적응형 선형 뉴런과 학습의 수렴</vt:lpstr>
      <vt:lpstr>2.3 적응형 선형 뉴런과 학습의 수렴</vt:lpstr>
      <vt:lpstr>2.3 적응형 선형 뉴런과 학습의 수렴</vt:lpstr>
      <vt:lpstr>2.3 적응형 선형 뉴런과 학습의 수렴</vt:lpstr>
      <vt:lpstr>2.3 적응형 선형 뉴런과 학습의 수렴</vt:lpstr>
      <vt:lpstr>2.3 적응형 선형 뉴런과 학습의 수렴</vt:lpstr>
      <vt:lpstr>2.3 적응형 선형 뉴런과 학습의 수렴</vt:lpstr>
      <vt:lpstr>2.3 적응형 선형 뉴런과 학습의 수렴</vt:lpstr>
      <vt:lpstr>2.3 적응형 선형 뉴런과 학습의 수렴</vt:lpstr>
      <vt:lpstr>2.3 적응형 선형 뉴런과 학습의 수렴</vt:lpstr>
      <vt:lpstr>2.3 적응형 선형 뉴런과 학습의 수렴</vt:lpstr>
      <vt:lpstr>2.3 적응형 선형 뉴런과 학습의 수렴</vt:lpstr>
      <vt:lpstr>2.3 적응형 선형 뉴런과 학습의 수렴</vt:lpstr>
      <vt:lpstr>2.3 적응형 선형 뉴런과 학습의 수렴</vt:lpstr>
      <vt:lpstr>2.3 적응형 선형 뉴런과 학습의 수렴</vt:lpstr>
      <vt:lpstr>2.3 적응형 선형 뉴런과 학습의 수렴</vt:lpstr>
      <vt:lpstr>2.3 적응형 선형 뉴런과 학습의 수렴</vt:lpstr>
      <vt:lpstr>2.3 적응형 선형 뉴런과 학습의 수렴</vt:lpstr>
      <vt:lpstr>2.4 요약</vt:lpstr>
      <vt:lpstr>2.4 요약</vt:lpstr>
      <vt:lpstr>2.4 요약</vt:lpstr>
      <vt:lpstr>PowerPoint 프레젠테이션</vt:lpstr>
      <vt:lpstr>PowerPoint 프레젠테이션</vt:lpstr>
      <vt:lpstr>PowerPoint 프레젠테이션</vt:lpstr>
      <vt:lpstr>3.1 분류 알고리즘 선택</vt:lpstr>
      <vt:lpstr>3.1 분류 알고리즘 선택</vt:lpstr>
      <vt:lpstr>3.1 분류 알고리즘 선택</vt:lpstr>
      <vt:lpstr>3.2 사이킷런 첫걸음: 퍼셉트론 훈련</vt:lpstr>
      <vt:lpstr>3.2 사이킷런 첫걸음: 퍼셉트론 훈련</vt:lpstr>
      <vt:lpstr>3.2 사이킷런 첫걸음: 퍼셉트론 훈련</vt:lpstr>
      <vt:lpstr>3.2 사이킷런 첫걸음: 퍼셉트론 훈련</vt:lpstr>
      <vt:lpstr>3.2 사이킷런 첫걸음: 퍼셉트론 훈련</vt:lpstr>
      <vt:lpstr>3.2 사이킷런 첫걸음: 퍼셉트론 훈련</vt:lpstr>
      <vt:lpstr>3.2 사이킷런 첫걸음: 퍼셉트론 훈련</vt:lpstr>
      <vt:lpstr>3.2 사이킷런 첫걸음: 퍼셉트론 훈련</vt:lpstr>
      <vt:lpstr>3.2 사이킷런 첫걸음: 퍼셉트론 훈련</vt:lpstr>
      <vt:lpstr>3.2 사이킷런 첫걸음: 퍼셉트론 훈련</vt:lpstr>
      <vt:lpstr>3.2 사이킷런 첫걸음: 퍼셉트론 훈련</vt:lpstr>
      <vt:lpstr>3.2 사이킷런 첫걸음: 퍼셉트론 훈련</vt:lpstr>
      <vt:lpstr>3.2 사이킷런 첫걸음: 퍼셉트론 훈련</vt:lpstr>
      <vt:lpstr>3.2 사이킷런 첫걸음: 퍼셉트론 훈련</vt:lpstr>
      <vt:lpstr>3.2 사이킷런 첫걸음: 퍼셉트론 훈련</vt:lpstr>
      <vt:lpstr>3.2 사이킷런 첫걸음: 퍼셉트론 훈련</vt:lpstr>
      <vt:lpstr>3.2 사이킷런 첫걸음: 퍼셉트론 훈련</vt:lpstr>
      <vt:lpstr>3.2 사이킷런 첫걸음: 퍼셉트론 훈련</vt:lpstr>
      <vt:lpstr>3.2 사이킷런 첫걸음: 퍼셉트론 훈련</vt:lpstr>
      <vt:lpstr>3.2 사이킷런 첫걸음: 퍼셉트론 훈련</vt:lpstr>
      <vt:lpstr>3.2 사이킷런 첫걸음: 퍼셉트론 훈련</vt:lpstr>
      <vt:lpstr>3.2 사이킷런 첫걸음: 퍼셉트론 훈련</vt:lpstr>
      <vt:lpstr>3.3 로지스틱 회귀를 사용한 클래스 확률 모델링</vt:lpstr>
      <vt:lpstr>3.3 로지스틱 회귀를 사용한 클래스 확률 모델링</vt:lpstr>
      <vt:lpstr>3.3 로지스틱 회귀를 사용한 클래스 확률 모델링</vt:lpstr>
      <vt:lpstr>3.3 로지스틱 회귀를 사용한 클래스 확률 모델링</vt:lpstr>
      <vt:lpstr>3.3 로지스틱 회귀를 사용한 클래스 확률 모델링</vt:lpstr>
      <vt:lpstr>3.3 로지스틱 회귀를 사용한 클래스 확률 모델링</vt:lpstr>
      <vt:lpstr>3.3 로지스틱 회귀를 사용한 클래스 확률 모델링</vt:lpstr>
      <vt:lpstr>3.3 로지스틱 회귀를 사용한 클래스 확률 모델링</vt:lpstr>
      <vt:lpstr>3.3 로지스틱 회귀를 사용한 클래스 확률 모델링</vt:lpstr>
      <vt:lpstr>3.3 로지스틱 회귀를 사용한 클래스 확률 모델링</vt:lpstr>
      <vt:lpstr>3.3 로지스틱 회귀를 사용한 클래스 확률 모델링</vt:lpstr>
      <vt:lpstr>3.3 로지스틱 회귀를 사용한 클래스 확률 모델링</vt:lpstr>
      <vt:lpstr>3.3 로지스틱 회귀를 사용한 클래스 확률 모델링</vt:lpstr>
      <vt:lpstr>3.3 로지스틱 회귀를 사용한 클래스 확률 모델링</vt:lpstr>
      <vt:lpstr>3.3 로지스틱 회귀를 사용한 클래스 확률 모델링</vt:lpstr>
      <vt:lpstr>3.3 로지스틱 회귀를 사용한 클래스 확률 모델링</vt:lpstr>
      <vt:lpstr>3.3 로지스틱 회귀를 사용한 클래스 확률 모델링</vt:lpstr>
      <vt:lpstr>3.3 로지스틱 회귀를 사용한 클래스 확률 모델링</vt:lpstr>
      <vt:lpstr>3.3 로지스틱 회귀를 사용한 클래스 확률 모델링</vt:lpstr>
      <vt:lpstr>3.3 로지스틱 회귀를 사용한 클래스 확률 모델링</vt:lpstr>
      <vt:lpstr>3.3 로지스틱 회귀를 사용한 클래스 확률 모델링</vt:lpstr>
      <vt:lpstr>3.3 로지스틱 회귀를 사용한 클래스 확률 모델링</vt:lpstr>
      <vt:lpstr>3.3 로지스틱 회귀를 사용한 클래스 확률 모델링</vt:lpstr>
      <vt:lpstr>3.3 로지스틱 회귀를 사용한 클래스 확률 모델링</vt:lpstr>
      <vt:lpstr>3.3 로지스틱 회귀를 사용한 클래스 확률 모델링</vt:lpstr>
      <vt:lpstr>3.3 로지스틱 회귀를 사용한 클래스 확률 모델링</vt:lpstr>
      <vt:lpstr>3.3 로지스틱 회귀를 사용한 클래스 확률 모델링</vt:lpstr>
      <vt:lpstr>3.3 로지스틱 회귀를 사용한 클래스 확률 모델링</vt:lpstr>
      <vt:lpstr>3.3 로지스틱 회귀를 사용한 클래스 확률 모델링</vt:lpstr>
      <vt:lpstr>3.3 로지스틱 회귀를 사용한 클래스 확률 모델링</vt:lpstr>
      <vt:lpstr>3.3 로지스틱 회귀를 사용한 클래스 확률 모델링</vt:lpstr>
      <vt:lpstr>3.3 로지스틱 회귀를 사용한 클래스 확률 모델링</vt:lpstr>
      <vt:lpstr>3.3 로지스틱 회귀를 사용한 클래스 확률 모델링</vt:lpstr>
      <vt:lpstr>3.3 로지스틱 회귀를 사용한 클래스 확률 모델링</vt:lpstr>
      <vt:lpstr>3.3 로지스틱 회귀를 사용한 클래스 확률 모델링</vt:lpstr>
      <vt:lpstr>3.3 로지스틱 회귀를 사용한 클래스 확률 모델링</vt:lpstr>
      <vt:lpstr>3.3 로지스틱 회귀를 사용한 클래스 확률 모델링</vt:lpstr>
      <vt:lpstr>3.3 로지스틱 회귀를 사용한 클래스 확률 모델링</vt:lpstr>
      <vt:lpstr>3.3 로지스틱 회귀를 사용한 클래스 확률 모델링</vt:lpstr>
      <vt:lpstr>3.3 로지스틱 회귀를 사용한 클래스 확률 모델링</vt:lpstr>
      <vt:lpstr>3.3 로지스틱 회귀를 사용한 클래스 확률 모델링</vt:lpstr>
      <vt:lpstr>3.3 로지스틱 회귀를 사용한 클래스 확률 모델링</vt:lpstr>
      <vt:lpstr>3.3 로지스틱 회귀를 사용한 클래스 확률 모델링</vt:lpstr>
      <vt:lpstr>3.3 로지스틱 회귀를 사용한 클래스 확률 모델링</vt:lpstr>
      <vt:lpstr>3.3 로지스틱 회귀를 사용한 클래스 확률 모델링</vt:lpstr>
      <vt:lpstr>3.3 로지스틱 회귀를 사용한 클래스 확률 모델링</vt:lpstr>
      <vt:lpstr>3.3 로지스틱 회귀를 사용한 클래스 확률 모델링</vt:lpstr>
      <vt:lpstr>3.3 로지스틱 회귀를 사용한 클래스 확률 모델링</vt:lpstr>
      <vt:lpstr>3.3 로지스틱 회귀를 사용한 클래스 확률 모델링</vt:lpstr>
      <vt:lpstr>3.3 로지스틱 회귀를 사용한 클래스 확률 모델링</vt:lpstr>
      <vt:lpstr>3.3 로지스틱 회귀를 사용한 클래스 확률 모델링</vt:lpstr>
      <vt:lpstr>3.3 로지스틱 회귀를 사용한 클래스 확률 모델링</vt:lpstr>
      <vt:lpstr>3.3 로지스틱 회귀를 사용한 클래스 확률 모델링</vt:lpstr>
      <vt:lpstr>3.3 로지스틱 회귀를 사용한 클래스 확률 모델링</vt:lpstr>
      <vt:lpstr>3.4 서포트 벡터 머신을 사용한 최대 마진 분류</vt:lpstr>
      <vt:lpstr>3.4 서포트 벡터 머신을 사용한 최대 마진 분류</vt:lpstr>
      <vt:lpstr>3.4 서포트 벡터 머신을 사용한 최대 마진 분류</vt:lpstr>
      <vt:lpstr>3.4 서포트 벡터 머신을 사용한 최대 마진 분류</vt:lpstr>
      <vt:lpstr>3.4 서포트 벡터 머신을 사용한 최대 마진 분류</vt:lpstr>
      <vt:lpstr>3.4 서포트 벡터 머신을 사용한 최대 마진 분류</vt:lpstr>
      <vt:lpstr>3.4 서포트 벡터 머신을 사용한 최대 마진 분류</vt:lpstr>
      <vt:lpstr>3.4 서포트 벡터 머신을 사용한 최대 마진 분류</vt:lpstr>
      <vt:lpstr>3.4 서포트 벡터 머신을 사용한 최대 마진 분류</vt:lpstr>
      <vt:lpstr>3.4 서포트 벡터 머신을 사용한 최대 마진 분류</vt:lpstr>
      <vt:lpstr>3.4 서포트 벡터 머신을 사용한 최대 마진 분류</vt:lpstr>
      <vt:lpstr>3.4 서포트 벡터 머신을 사용한 최대 마진 분류</vt:lpstr>
      <vt:lpstr>3.4 서포트 벡터 머신을 사용한 최대 마진 분류</vt:lpstr>
      <vt:lpstr>3.4 서포트 벡터 머신을 사용한 최대 마진 분류</vt:lpstr>
      <vt:lpstr>3.4 서포트 벡터 머신을 사용한 최대 마진 분류</vt:lpstr>
      <vt:lpstr>3.4 서포트 벡터 머신을 사용한 최대 마진 분류</vt:lpstr>
      <vt:lpstr>3.4 서포트 벡터 머신을 사용한 최대 마진 분류</vt:lpstr>
      <vt:lpstr>3.4 서포트 벡터 머신을 사용한 최대 마진 분류</vt:lpstr>
      <vt:lpstr>3.4 서포트 벡터 머신을 사용한 최대 마진 분류</vt:lpstr>
      <vt:lpstr>3.4 서포트 벡터 머신을 사용한 최대 마진 분류</vt:lpstr>
      <vt:lpstr>3.5 커널 SVM을 사용하여 비선형 문제 풀기</vt:lpstr>
      <vt:lpstr>3.5 커널 SVM을 사용하여 비선형 문제 풀기</vt:lpstr>
      <vt:lpstr>3.5 커널 SVM을 사용하여 비선형 문제 풀기</vt:lpstr>
      <vt:lpstr>3.5 커널 SVM을 사용하여 비선형 문제 풀기</vt:lpstr>
      <vt:lpstr>3.5 커널 SVM을 사용하여 비선형 문제 풀기</vt:lpstr>
      <vt:lpstr>3.5 커널 SVM을 사용하여 비선형 문제 풀기</vt:lpstr>
      <vt:lpstr>3.5 커널 SVM을 사용하여 비선형 문제 풀기</vt:lpstr>
      <vt:lpstr>3.5 커널 SVM을 사용하여 비선형 문제 풀기</vt:lpstr>
      <vt:lpstr>3.5 커널 SVM을 사용하여 비선형 문제 풀기</vt:lpstr>
      <vt:lpstr>3.5 커널 SVM을 사용하여 비선형 문제 풀기</vt:lpstr>
      <vt:lpstr>3.5 커널 SVM을 사용하여 비선형 문제 풀기</vt:lpstr>
      <vt:lpstr>3.5 커널 SVM을 사용하여 비선형 문제 풀기</vt:lpstr>
      <vt:lpstr>3.5 커널 SVM을 사용하여 비선형 문제 풀기</vt:lpstr>
      <vt:lpstr>3.5 커널 SVM을 사용하여 비선형 문제 풀기</vt:lpstr>
      <vt:lpstr>3.5 커널 SVM을 사용하여 비선형 문제 풀기</vt:lpstr>
      <vt:lpstr>3.5 커널 SVM을 사용하여 비선형 문제 풀기</vt:lpstr>
      <vt:lpstr>3.5 커널 SVM을 사용하여 비선형 문제 풀기</vt:lpstr>
      <vt:lpstr>3.5 커널 SVM을 사용하여 비선형 문제 풀기</vt:lpstr>
      <vt:lpstr>3.6 결정 트리 학습</vt:lpstr>
      <vt:lpstr>3.6 결정 트리 학습</vt:lpstr>
      <vt:lpstr>3.6 결정 트리 학습</vt:lpstr>
      <vt:lpstr>3.6 결정 트리 학습</vt:lpstr>
      <vt:lpstr>3.6 결정 트리 학습</vt:lpstr>
      <vt:lpstr>3.6 결정 트리 학습</vt:lpstr>
      <vt:lpstr>3.6 결정 트리 학습</vt:lpstr>
      <vt:lpstr>3.6 결정 트리 학습</vt:lpstr>
      <vt:lpstr>3.6 결정 트리 학습</vt:lpstr>
      <vt:lpstr>3.6 결정 트리 학습</vt:lpstr>
      <vt:lpstr>3.6 결정 트리 학습</vt:lpstr>
      <vt:lpstr>3.6 결정 트리 학습</vt:lpstr>
      <vt:lpstr>3.6 결정 트리 학습</vt:lpstr>
      <vt:lpstr>3.6 결정 트리 학습</vt:lpstr>
      <vt:lpstr>3.6 결정 트리 학습</vt:lpstr>
      <vt:lpstr>3.6 결정 트리 학습</vt:lpstr>
      <vt:lpstr>3.6 결정 트리 학습</vt:lpstr>
      <vt:lpstr>3.6 결정 트리 학습</vt:lpstr>
      <vt:lpstr>3.6 결정 트리 학습</vt:lpstr>
      <vt:lpstr>3.6 결정 트리 학습</vt:lpstr>
      <vt:lpstr>3.6 결정 트리 학습</vt:lpstr>
      <vt:lpstr>3.6 결정 트리 학습</vt:lpstr>
      <vt:lpstr>3.6 결정 트리 학습</vt:lpstr>
      <vt:lpstr>3.6 결정 트리 학습</vt:lpstr>
      <vt:lpstr>3.6 결정 트리 학습</vt:lpstr>
      <vt:lpstr>3.6 결정 트리 학습</vt:lpstr>
      <vt:lpstr>3.6 결정 트리 학습</vt:lpstr>
      <vt:lpstr>3.6 결정 트리 학습</vt:lpstr>
      <vt:lpstr>3.6 결정 트리 학습</vt:lpstr>
      <vt:lpstr>3.6 결정 트리 학습</vt:lpstr>
      <vt:lpstr>3.6 결정 트리 학습</vt:lpstr>
      <vt:lpstr>3.6 결정 트리 학습</vt:lpstr>
      <vt:lpstr>3.6 결정 트리 학습</vt:lpstr>
      <vt:lpstr>3.6 결정 트리 학습</vt:lpstr>
      <vt:lpstr>3.6 결정 트리 학습</vt:lpstr>
      <vt:lpstr>3.6 결정 트리 학습</vt:lpstr>
      <vt:lpstr>3.6 결정 트리 학습</vt:lpstr>
      <vt:lpstr>3.6 결정 트리 학습</vt:lpstr>
      <vt:lpstr>3.6 결정 트리 학습</vt:lpstr>
      <vt:lpstr>3.6 결정 트리 학습</vt:lpstr>
      <vt:lpstr>3.6 결정 트리 학습</vt:lpstr>
      <vt:lpstr>3.6 결정 트리 학습</vt:lpstr>
      <vt:lpstr>3.6 결정 트리 학습</vt:lpstr>
      <vt:lpstr>3.6 결정 트리 학습</vt:lpstr>
      <vt:lpstr>3.7 k-최근접 이웃: 게으른 학습 알고리즘</vt:lpstr>
      <vt:lpstr>3.7 k-최근접 이웃: 게으른 학습 알고리즘</vt:lpstr>
      <vt:lpstr>3.7 k-최근접 이웃: 게으른 학습 알고리즘</vt:lpstr>
      <vt:lpstr>3.7 k-최근접 이웃: 게으른 학습 알고리즘</vt:lpstr>
      <vt:lpstr>3.7 k-최근접 이웃: 게으른 학습 알고리즘</vt:lpstr>
      <vt:lpstr>3.7 k-최근접 이웃: 게으른 학습 알고리즘</vt:lpstr>
      <vt:lpstr>3.7 k-최근접 이웃: 게으른 학습 알고리즘</vt:lpstr>
      <vt:lpstr>3.7 k-최근접 이웃: 게으른 학습 알고리즘</vt:lpstr>
      <vt:lpstr>3.7 k-최근접 이웃: 게으른 학습 알고리즘</vt:lpstr>
      <vt:lpstr>3.7 k-최근접 이웃: 게으른 학습 알고리즘</vt:lpstr>
      <vt:lpstr>3.8 요약</vt:lpstr>
      <vt:lpstr>3.8 요약</vt:lpstr>
      <vt:lpstr>3.8 요약</vt:lpstr>
    </vt:vector>
  </TitlesOfParts>
  <Company>MyCompany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Customer</dc:creator>
  <cp:lastModifiedBy>Customer</cp:lastModifiedBy>
  <cp:revision>7</cp:revision>
  <dcterms:created xsi:type="dcterms:W3CDTF">2023-03-06T09:27:31Z</dcterms:created>
  <dcterms:modified xsi:type="dcterms:W3CDTF">2023-03-07T08:53:49Z</dcterms:modified>
</cp:coreProperties>
</file>